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2" r:id="rId2"/>
    <p:sldId id="308" r:id="rId3"/>
    <p:sldId id="307" r:id="rId4"/>
    <p:sldId id="329" r:id="rId5"/>
    <p:sldId id="309" r:id="rId6"/>
    <p:sldId id="304" r:id="rId7"/>
    <p:sldId id="313" r:id="rId8"/>
    <p:sldId id="290" r:id="rId9"/>
    <p:sldId id="291" r:id="rId10"/>
    <p:sldId id="257" r:id="rId11"/>
    <p:sldId id="270"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1" r:id="rId25"/>
    <p:sldId id="272" r:id="rId26"/>
    <p:sldId id="273" r:id="rId27"/>
    <p:sldId id="274" r:id="rId28"/>
    <p:sldId id="275" r:id="rId29"/>
    <p:sldId id="281" r:id="rId30"/>
    <p:sldId id="282" r:id="rId31"/>
    <p:sldId id="283" r:id="rId32"/>
    <p:sldId id="284" r:id="rId33"/>
    <p:sldId id="285" r:id="rId34"/>
    <p:sldId id="286" r:id="rId35"/>
    <p:sldId id="287" r:id="rId36"/>
    <p:sldId id="288" r:id="rId37"/>
    <p:sldId id="311"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58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CD6889-5FB6-4C32-86AB-415420D62DB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7EA04A-7FBE-4371-B9D0-C6C4490BF35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7244D2-8B3F-406B-A85C-DE7A41CF1D4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E8032E-F8A2-482B-8F95-FFA65A7271B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3E61C8-DEF8-447E-B338-65C59D43773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A978B39-5057-45D5-860C-9CEA121A64F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CB43423-768E-4C37-8B9C-E566E3FB3FE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1223757-2CA8-43A9-BB1A-0F920AA2657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538F9DA-6B99-439D-BB07-885160842F7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9909BB8-68CC-49A5-AE48-332DD9EB424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E63FB41-9117-43EE-B9C3-1B58F5E51C6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825E68D-26DC-4A30-A5A7-FDFE64B378F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hyperlink" Target="http://www.historic-uk.com/HistoryUK/HistoryofBritain/Crossword-Panic-of-1944/"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images.google.com/imgres?imgurl=http://www.historyplace.com/specials/calendar/docs-pix/rommel.jpg&amp;imgrefurl=http://www.historyplace.com/specials/calendar/docs-pix/nov-rommel.htm&amp;h=433&amp;w=298&amp;sz=41&amp;hl=en&amp;start=2&amp;tbnid=ejxaHK08N165QM:&amp;tbnh=126&amp;tbnw=87&amp;prev=/images?q=rommel&amp;gbv=2&amp;svnum=10&amp;hl=en&amp;safe=active" TargetMode="External"/><Relationship Id="rId7" Type="http://schemas.openxmlformats.org/officeDocument/2006/relationships/hyperlink" Target="http://images.google.com/imgres?imgurl=http://cache.eb.com/eb/image?id=42461&amp;rendTypeId=4&amp;imgrefurl=http://www.britannica.com/eb/art-35032&amp;h=450&amp;w=331&amp;sz=25&amp;hl=en&amp;start=3&amp;tbnid=EyIrcybQ4nv_-M:&amp;tbnh=127&amp;tbnw=93&amp;prev=/images?q=gerd+von+rundstedt&amp;gbv=2&amp;svnum=10&amp;hl=en&amp;safe=active"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images.google.com/imgres?imgurl=http://www.1sted.dk/ii/ledere/hitler.jpg&amp;imgrefurl=http://www.ww2incolor.com/forum/showthread.php?t=4410&amp;h=364&amp;w=300&amp;sz=26&amp;hl=en&amp;start=9&amp;tbnid=a0YHYQxjOh9ZWM:&amp;tbnh=121&amp;tbnw=100&amp;prev=/images?q=hitler&amp;gbv=2&amp;svnum=10&amp;hl=en&amp;safe=active" TargetMode="External"/><Relationship Id="rId10" Type="http://schemas.openxmlformats.org/officeDocument/2006/relationships/image" Target="../media/image9.jpeg"/><Relationship Id="rId4" Type="http://schemas.openxmlformats.org/officeDocument/2006/relationships/image" Target="../media/image6.jpeg"/><Relationship Id="rId9" Type="http://schemas.openxmlformats.org/officeDocument/2006/relationships/hyperlink" Target="http://images.google.com/imgres?imgurl=http://www.nyessexproductions.com/images/BULLEYE2.gif&amp;imgrefurl=http://www.nyessexproductions.com/&amp;h=714&amp;w=714&amp;sz=8&amp;hl=en&amp;start=10&amp;tbnid=DVHSpFFJ2j5XgM:&amp;tbnh=140&amp;tbnw=140&amp;prev=/images?q=bulleye&amp;gbv=2&amp;svnum=10&amp;hl=en&amp;safe=active"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youtube.com/watch?v=mFQIuF590B4&amp;oref=http%3A%2F%2Fwww.youtube.com%2Fwatch%3Fv%3DmFQIuF590B4&amp;has_verified=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upload.wikimedia.org/wikipedia/commons/f/f9/DummyShermanTank.jpg" TargetMode="Externa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tx1"/>
            </a:gs>
            <a:gs pos="50000">
              <a:schemeClr val="bg1"/>
            </a:gs>
            <a:gs pos="92000">
              <a:schemeClr val="tx1"/>
            </a:gs>
          </a:gsLst>
          <a:lin ang="27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228600" y="228600"/>
            <a:ext cx="8610600" cy="1107996"/>
          </a:xfrm>
          <a:prstGeom prst="rect">
            <a:avLst/>
          </a:prstGeom>
          <a:noFill/>
        </p:spPr>
        <p:txBody>
          <a:bodyPr wrap="square" rtlCol="0">
            <a:spAutoFit/>
          </a:bodyPr>
          <a:lstStyle/>
          <a:p>
            <a:pPr algn="ctr"/>
            <a:r>
              <a:rPr lang="en-US" sz="6600" b="1" dirty="0" smtClean="0">
                <a:solidFill>
                  <a:schemeClr val="bg1"/>
                </a:solidFill>
                <a:latin typeface="Gungsuh" pitchFamily="18" charset="-127"/>
                <a:ea typeface="Gungsuh" pitchFamily="18" charset="-127"/>
              </a:rPr>
              <a:t>PP 26.4C: “</a:t>
            </a:r>
            <a:r>
              <a:rPr lang="en-US" sz="6000" b="1" dirty="0" smtClean="0">
                <a:solidFill>
                  <a:schemeClr val="bg1"/>
                </a:solidFill>
                <a:latin typeface="Gungsuh" pitchFamily="18" charset="-127"/>
                <a:ea typeface="Gungsuh" pitchFamily="18" charset="-127"/>
              </a:rPr>
              <a:t>D-Day”</a:t>
            </a:r>
            <a:endParaRPr lang="en-US" sz="6000" b="1" dirty="0">
              <a:solidFill>
                <a:schemeClr val="bg1"/>
              </a:solidFill>
              <a:latin typeface="Gungsuh" pitchFamily="18" charset="-127"/>
              <a:ea typeface="Gungsuh" pitchFamily="18" charset="-127"/>
            </a:endParaRPr>
          </a:p>
        </p:txBody>
      </p:sp>
      <p:pic>
        <p:nvPicPr>
          <p:cNvPr id="5" name="Picture 8" descr="http://www.orbitcast.com/archives/d-day.jpg"/>
          <p:cNvPicPr>
            <a:picLocks noChangeAspect="1" noChangeArrowheads="1"/>
          </p:cNvPicPr>
          <p:nvPr/>
        </p:nvPicPr>
        <p:blipFill>
          <a:blip r:embed="rId2" cstate="print"/>
          <a:srcRect/>
          <a:stretch>
            <a:fillRect/>
          </a:stretch>
        </p:blipFill>
        <p:spPr bwMode="auto">
          <a:xfrm>
            <a:off x="228600" y="2590800"/>
            <a:ext cx="8686800" cy="4038600"/>
          </a:xfrm>
          <a:prstGeom prst="rect">
            <a:avLst/>
          </a:prstGeom>
          <a:noFill/>
        </p:spPr>
      </p:pic>
      <p:sp>
        <p:nvSpPr>
          <p:cNvPr id="6" name="TextBox 5"/>
          <p:cNvSpPr txBox="1"/>
          <p:nvPr/>
        </p:nvSpPr>
        <p:spPr>
          <a:xfrm>
            <a:off x="1324897" y="1474857"/>
            <a:ext cx="6324600" cy="923330"/>
          </a:xfrm>
          <a:prstGeom prst="rect">
            <a:avLst/>
          </a:prstGeom>
          <a:noFill/>
        </p:spPr>
        <p:txBody>
          <a:bodyPr wrap="square" rtlCol="0">
            <a:spAutoFit/>
          </a:bodyPr>
          <a:lstStyle/>
          <a:p>
            <a:pPr algn="ctr"/>
            <a:r>
              <a:rPr lang="en-US" sz="5400" b="1" dirty="0" smtClean="0">
                <a:solidFill>
                  <a:schemeClr val="bg1"/>
                </a:solidFill>
              </a:rPr>
              <a:t>Page 823</a:t>
            </a:r>
            <a:endParaRPr lang="en-US" sz="54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DVD_002"/>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077" name="AutoShape 5"/>
          <p:cNvSpPr>
            <a:spLocks noChangeArrowheads="1"/>
          </p:cNvSpPr>
          <p:nvPr/>
        </p:nvSpPr>
        <p:spPr bwMode="auto">
          <a:xfrm>
            <a:off x="6781800" y="3505200"/>
            <a:ext cx="838200" cy="2438400"/>
          </a:xfrm>
          <a:prstGeom prst="upArrow">
            <a:avLst>
              <a:gd name="adj1" fmla="val 50000"/>
              <a:gd name="adj2" fmla="val 72727"/>
            </a:avLst>
          </a:prstGeom>
          <a:solidFill>
            <a:srgbClr val="FF0000"/>
          </a:solidFill>
          <a:ln w="9525">
            <a:solidFill>
              <a:schemeClr val="tx1"/>
            </a:solidFill>
            <a:miter lim="800000"/>
            <a:headEnd/>
            <a:tailEnd/>
          </a:ln>
          <a:effectLst/>
        </p:spPr>
        <p:txBody>
          <a:bodyPr vert="eaVert" wrap="none" anchor="ctr"/>
          <a:lstStyle/>
          <a:p>
            <a:endParaRPr lang="en-US"/>
          </a:p>
        </p:txBody>
      </p:sp>
      <p:sp>
        <p:nvSpPr>
          <p:cNvPr id="3078" name="WordArt 6"/>
          <p:cNvSpPr>
            <a:spLocks noChangeArrowheads="1" noChangeShapeType="1" noTextEdit="1"/>
          </p:cNvSpPr>
          <p:nvPr/>
        </p:nvSpPr>
        <p:spPr bwMode="auto">
          <a:xfrm>
            <a:off x="5867400" y="6019800"/>
            <a:ext cx="2809875" cy="64770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FF0000"/>
                  </a:solidFill>
                  <a:round/>
                  <a:headEnd/>
                  <a:tailEnd/>
                </a:ln>
                <a:solidFill>
                  <a:srgbClr val="FF0000"/>
                </a:solidFill>
                <a:effectLst>
                  <a:outerShdw dist="35921" dir="2700000" algn="ctr" rotWithShape="0">
                    <a:srgbClr val="990000"/>
                  </a:outerShdw>
                </a:effectLst>
                <a:latin typeface="Arial Black"/>
              </a:rPr>
              <a:t>Czech Hedgehogs</a:t>
            </a:r>
            <a:endParaRPr lang="en-US" sz="3600" kern="10" dirty="0">
              <a:ln w="19050">
                <a:solidFill>
                  <a:srgbClr val="FF0000"/>
                </a:solidFill>
                <a:round/>
                <a:headEnd/>
                <a:tailEnd/>
              </a:ln>
              <a:solidFill>
                <a:srgbClr val="FF0000"/>
              </a:solidFill>
              <a:effectLst>
                <a:outerShdw dist="35921" dir="2700000" algn="ctr" rotWithShape="0">
                  <a:srgbClr val="990000"/>
                </a:outerShdw>
              </a:effectLst>
              <a:latin typeface="Arial Black"/>
            </a:endParaRPr>
          </a:p>
        </p:txBody>
      </p:sp>
      <p:sp>
        <p:nvSpPr>
          <p:cNvPr id="3079" name="AutoShape 7"/>
          <p:cNvSpPr>
            <a:spLocks noChangeArrowheads="1"/>
          </p:cNvSpPr>
          <p:nvPr/>
        </p:nvSpPr>
        <p:spPr bwMode="auto">
          <a:xfrm>
            <a:off x="5943600" y="3810000"/>
            <a:ext cx="838200" cy="1905000"/>
          </a:xfrm>
          <a:prstGeom prst="upArrow">
            <a:avLst>
              <a:gd name="adj1" fmla="val 50000"/>
              <a:gd name="adj2" fmla="val 56818"/>
            </a:avLst>
          </a:prstGeom>
          <a:solidFill>
            <a:srgbClr val="FF0000"/>
          </a:solidFill>
          <a:ln w="9525">
            <a:solidFill>
              <a:schemeClr val="tx1"/>
            </a:solidFill>
            <a:miter lim="800000"/>
            <a:headEnd/>
            <a:tailEnd/>
          </a:ln>
          <a:effectLst/>
        </p:spPr>
        <p:txBody>
          <a:bodyPr vert="eaVert" wrap="none" anchor="ctr"/>
          <a:lstStyle/>
          <a:p>
            <a:endParaRPr lang="en-US"/>
          </a:p>
        </p:txBody>
      </p:sp>
      <p:sp>
        <p:nvSpPr>
          <p:cNvPr id="3080" name="AutoShape 8"/>
          <p:cNvSpPr>
            <a:spLocks noChangeArrowheads="1"/>
          </p:cNvSpPr>
          <p:nvPr/>
        </p:nvSpPr>
        <p:spPr bwMode="auto">
          <a:xfrm rot="-2126268">
            <a:off x="5173663" y="3967163"/>
            <a:ext cx="838200" cy="2133600"/>
          </a:xfrm>
          <a:prstGeom prst="upArrow">
            <a:avLst>
              <a:gd name="adj1" fmla="val 50000"/>
              <a:gd name="adj2" fmla="val 63636"/>
            </a:avLst>
          </a:prstGeom>
          <a:solidFill>
            <a:srgbClr val="FF0000"/>
          </a:solidFill>
          <a:ln w="9525">
            <a:solidFill>
              <a:schemeClr val="tx1"/>
            </a:solidFill>
            <a:miter lim="800000"/>
            <a:headEnd/>
            <a:tailEnd/>
          </a:ln>
          <a:effectLst/>
        </p:spPr>
        <p:txBody>
          <a:bodyPr vert="eaVert" wrap="none" anchor="ctr"/>
          <a:lstStyle/>
          <a:p>
            <a:endParaRPr lang="en-US"/>
          </a:p>
        </p:txBody>
      </p:sp>
      <p:sp>
        <p:nvSpPr>
          <p:cNvPr id="3081" name="AutoShape 9"/>
          <p:cNvSpPr>
            <a:spLocks noChangeArrowheads="1"/>
          </p:cNvSpPr>
          <p:nvPr/>
        </p:nvSpPr>
        <p:spPr bwMode="auto">
          <a:xfrm rot="-2833555">
            <a:off x="4648200" y="5334000"/>
            <a:ext cx="838200" cy="1295400"/>
          </a:xfrm>
          <a:prstGeom prst="upArrow">
            <a:avLst>
              <a:gd name="adj1" fmla="val 50000"/>
              <a:gd name="adj2" fmla="val 38636"/>
            </a:avLst>
          </a:prstGeom>
          <a:solidFill>
            <a:srgbClr val="FF0000"/>
          </a:solidFill>
          <a:ln w="9525">
            <a:solidFill>
              <a:schemeClr val="tx1"/>
            </a:solidFill>
            <a:miter lim="800000"/>
            <a:headEnd/>
            <a:tailEnd/>
          </a:ln>
          <a:effectLst/>
        </p:spPr>
        <p:txBody>
          <a:bodyPr vert="eaVert" wrap="none" anchor="ct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DVD_005"/>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9" name="Rectangle 3"/>
          <p:cNvSpPr>
            <a:spLocks noChangeArrowheads="1"/>
          </p:cNvSpPr>
          <p:nvPr/>
        </p:nvSpPr>
        <p:spPr bwMode="auto">
          <a:xfrm>
            <a:off x="1295400" y="468502"/>
            <a:ext cx="7086600" cy="4031873"/>
          </a:xfrm>
          <a:prstGeom prst="rect">
            <a:avLst/>
          </a:prstGeom>
          <a:solidFill>
            <a:schemeClr val="tx1">
              <a:alpha val="60000"/>
            </a:schemeClr>
          </a:solidFill>
          <a:ln w="9525">
            <a:noFill/>
            <a:miter lim="800000"/>
            <a:headEnd/>
            <a:tailEnd/>
          </a:ln>
          <a:effectLst/>
        </p:spPr>
        <p:txBody>
          <a:bodyPr anchor="ctr">
            <a:spAutoFit/>
          </a:bodyPr>
          <a:lstStyle/>
          <a:p>
            <a:pPr algn="ctr"/>
            <a:r>
              <a:rPr lang="en-US" sz="3600" b="1" dirty="0"/>
              <a:t>Higgins Boat</a:t>
            </a:r>
          </a:p>
          <a:p>
            <a:pPr algn="ctr"/>
            <a:r>
              <a:rPr lang="en-US" sz="2000" b="1" dirty="0"/>
              <a:t> </a:t>
            </a:r>
            <a:r>
              <a:rPr lang="en-US" sz="2000" b="1" dirty="0">
                <a:solidFill>
                  <a:schemeClr val="bg1"/>
                </a:solidFill>
              </a:rPr>
              <a:t>The Higgins Boat, a Louisiana-built landing craft, was crucial in winning the war. These boats were 30 feet long and only eight feet wide, resembling a cigar box, but were strong enough to carry 32 soldiers. Andrew Jackson Higgins’ boats were used during the invasion at Omaha Beach, because they were effective in getting onto the open beach through Louisiana's shallow bayous. Higgins built more than 12,000 boats for Europe and the Pacific with the help of 20,000 workers. The Higgins Boats used at the Omaha Beach invasion made winning World War II possible.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DVD_006"/>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6387" name="WordArt 3"/>
          <p:cNvSpPr>
            <a:spLocks noChangeArrowheads="1" noChangeShapeType="1" noTextEdit="1"/>
          </p:cNvSpPr>
          <p:nvPr/>
        </p:nvSpPr>
        <p:spPr bwMode="auto">
          <a:xfrm>
            <a:off x="2667000" y="304800"/>
            <a:ext cx="6219825" cy="11430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effectLst>
                  <a:outerShdw dist="35921" dir="2700000" algn="ctr" rotWithShape="0">
                    <a:srgbClr val="990000"/>
                  </a:outerShdw>
                </a:effectLst>
                <a:latin typeface="Impact"/>
              </a:rPr>
              <a:t>Notice the choppy, stormy waters</a:t>
            </a:r>
          </a:p>
          <a:p>
            <a:pPr algn="ctr"/>
            <a:r>
              <a:rPr lang="en-US" sz="3600" kern="10" dirty="0">
                <a:ln w="19050">
                  <a:solidFill>
                    <a:srgbClr val="99CCFF"/>
                  </a:solidFill>
                  <a:round/>
                  <a:headEnd/>
                  <a:tailEnd/>
                </a:ln>
                <a:effectLst>
                  <a:outerShdw dist="35921" dir="2700000" algn="ctr" rotWithShape="0">
                    <a:srgbClr val="990000"/>
                  </a:outerShdw>
                </a:effectLst>
                <a:latin typeface="Impact"/>
              </a:rPr>
              <a:t>of the English Channel</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DVD_00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DVD_00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4339" name="WordArt 3"/>
          <p:cNvSpPr>
            <a:spLocks noChangeArrowheads="1" noChangeShapeType="1" noTextEdit="1"/>
          </p:cNvSpPr>
          <p:nvPr/>
        </p:nvSpPr>
        <p:spPr bwMode="auto">
          <a:xfrm>
            <a:off x="533400" y="4800600"/>
            <a:ext cx="8305800" cy="14478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chemeClr val="bg1"/>
                </a:solidFill>
                <a:latin typeface="Arial Black"/>
              </a:rPr>
              <a:t>The door to the Higgins boat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DVD_009"/>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3315" name="WordArt 3"/>
          <p:cNvSpPr>
            <a:spLocks noChangeArrowheads="1" noChangeShapeType="1" noTextEdit="1"/>
          </p:cNvSpPr>
          <p:nvPr/>
        </p:nvSpPr>
        <p:spPr bwMode="auto">
          <a:xfrm>
            <a:off x="762000" y="533400"/>
            <a:ext cx="7772400" cy="6477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0000"/>
                </a:solidFill>
                <a:latin typeface="Arial Black"/>
              </a:rPr>
              <a:t>View as the door to the Higgins boat opens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DVD_01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2291" name="WordArt 3"/>
          <p:cNvSpPr>
            <a:spLocks noChangeArrowheads="1" noChangeShapeType="1" noTextEdit="1"/>
          </p:cNvSpPr>
          <p:nvPr/>
        </p:nvSpPr>
        <p:spPr bwMode="auto">
          <a:xfrm>
            <a:off x="381000" y="5105400"/>
            <a:ext cx="8305800" cy="1581150"/>
          </a:xfrm>
          <a:prstGeom prst="rect">
            <a:avLst/>
          </a:prstGeom>
        </p:spPr>
        <p:txBody>
          <a:bodyPr wrap="none" fromWordArt="1">
            <a:prstTxWarp prst="textPlain">
              <a:avLst>
                <a:gd name="adj" fmla="val 50000"/>
              </a:avLst>
            </a:prstTxWarp>
          </a:bodyPr>
          <a:lstStyle/>
          <a:p>
            <a:pPr algn="ctr"/>
            <a:r>
              <a:rPr lang="en-US" sz="4400" kern="10">
                <a:ln w="9525">
                  <a:solidFill>
                    <a:srgbClr val="000000"/>
                  </a:solidFill>
                  <a:round/>
                  <a:headEnd/>
                  <a:tailEnd/>
                </a:ln>
                <a:solidFill>
                  <a:srgbClr val="008000"/>
                </a:solidFill>
                <a:latin typeface="Arial Black"/>
              </a:rPr>
              <a:t>View of the German </a:t>
            </a:r>
          </a:p>
          <a:p>
            <a:pPr algn="ctr"/>
            <a:r>
              <a:rPr lang="en-US" sz="4400" kern="10">
                <a:ln w="9525">
                  <a:solidFill>
                    <a:srgbClr val="000000"/>
                  </a:solidFill>
                  <a:round/>
                  <a:headEnd/>
                  <a:tailEnd/>
                </a:ln>
                <a:solidFill>
                  <a:srgbClr val="008000"/>
                </a:solidFill>
                <a:latin typeface="Arial Black"/>
              </a:rPr>
              <a:t>machine gunner(s) as Allied soldiers landed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DVD_012"/>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1267" name="WordArt 3"/>
          <p:cNvSpPr>
            <a:spLocks noChangeArrowheads="1" noChangeShapeType="1" noTextEdit="1"/>
          </p:cNvSpPr>
          <p:nvPr/>
        </p:nvSpPr>
        <p:spPr bwMode="auto">
          <a:xfrm>
            <a:off x="381000" y="5105400"/>
            <a:ext cx="8305800" cy="1581150"/>
          </a:xfrm>
          <a:prstGeom prst="rect">
            <a:avLst/>
          </a:prstGeom>
        </p:spPr>
        <p:txBody>
          <a:bodyPr wrap="none" fromWordArt="1">
            <a:prstTxWarp prst="textPlain">
              <a:avLst>
                <a:gd name="adj" fmla="val 50000"/>
              </a:avLst>
            </a:prstTxWarp>
          </a:bodyPr>
          <a:lstStyle/>
          <a:p>
            <a:pPr algn="ctr"/>
            <a:r>
              <a:rPr lang="en-US" sz="4400" kern="10">
                <a:ln w="9525">
                  <a:solidFill>
                    <a:srgbClr val="000000"/>
                  </a:solidFill>
                  <a:round/>
                  <a:headEnd/>
                  <a:tailEnd/>
                </a:ln>
                <a:solidFill>
                  <a:srgbClr val="008000"/>
                </a:solidFill>
                <a:latin typeface="Arial Black"/>
              </a:rPr>
              <a:t>View of the German </a:t>
            </a:r>
          </a:p>
          <a:p>
            <a:pPr algn="ctr"/>
            <a:r>
              <a:rPr lang="en-US" sz="4400" kern="10">
                <a:ln w="9525">
                  <a:solidFill>
                    <a:srgbClr val="000000"/>
                  </a:solidFill>
                  <a:round/>
                  <a:headEnd/>
                  <a:tailEnd/>
                </a:ln>
                <a:solidFill>
                  <a:srgbClr val="008000"/>
                </a:solidFill>
                <a:latin typeface="Arial Black"/>
              </a:rPr>
              <a:t>machine gunner(s) as Allied soldiers landed</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DVD_013"/>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243" name="WordArt 3"/>
          <p:cNvSpPr>
            <a:spLocks noChangeArrowheads="1" noChangeShapeType="1" noTextEdit="1"/>
          </p:cNvSpPr>
          <p:nvPr/>
        </p:nvSpPr>
        <p:spPr bwMode="auto">
          <a:xfrm>
            <a:off x="381000" y="5105400"/>
            <a:ext cx="8305800" cy="1581150"/>
          </a:xfrm>
          <a:prstGeom prst="rect">
            <a:avLst/>
          </a:prstGeom>
        </p:spPr>
        <p:txBody>
          <a:bodyPr wrap="none" fromWordArt="1">
            <a:prstTxWarp prst="textPlain">
              <a:avLst>
                <a:gd name="adj" fmla="val 50000"/>
              </a:avLst>
            </a:prstTxWarp>
          </a:bodyPr>
          <a:lstStyle/>
          <a:p>
            <a:pPr algn="ctr"/>
            <a:r>
              <a:rPr lang="en-US" sz="4400" kern="10">
                <a:ln w="9525">
                  <a:solidFill>
                    <a:srgbClr val="000000"/>
                  </a:solidFill>
                  <a:round/>
                  <a:headEnd/>
                  <a:tailEnd/>
                </a:ln>
                <a:solidFill>
                  <a:srgbClr val="FFFF00"/>
                </a:solidFill>
                <a:latin typeface="Arial Black"/>
              </a:rPr>
              <a:t>View of the Allied soldier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DVD_014"/>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9219" name="WordArt 3"/>
          <p:cNvSpPr>
            <a:spLocks noChangeArrowheads="1" noChangeShapeType="1" noTextEdit="1"/>
          </p:cNvSpPr>
          <p:nvPr/>
        </p:nvSpPr>
        <p:spPr bwMode="auto">
          <a:xfrm>
            <a:off x="2438400" y="3733800"/>
            <a:ext cx="4191000" cy="762000"/>
          </a:xfrm>
          <a:prstGeom prst="rect">
            <a:avLst/>
          </a:prstGeom>
        </p:spPr>
        <p:txBody>
          <a:bodyPr wrap="none" fromWordArt="1">
            <a:prstTxWarp prst="textPlain">
              <a:avLst>
                <a:gd name="adj" fmla="val 50000"/>
              </a:avLst>
            </a:prstTxWarp>
          </a:bodyPr>
          <a:lstStyle/>
          <a:p>
            <a:pPr algn="ctr"/>
            <a:r>
              <a:rPr lang="en-US" sz="4400" kern="10">
                <a:ln w="9525">
                  <a:solidFill>
                    <a:srgbClr val="000000"/>
                  </a:solidFill>
                  <a:round/>
                  <a:headEnd/>
                  <a:tailEnd/>
                </a:ln>
                <a:solidFill>
                  <a:srgbClr val="FFFF00"/>
                </a:solidFill>
                <a:latin typeface="Arial Black"/>
              </a:rPr>
              <a:t>View of the Allied soldier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l="43434" t="31076" r="25253" b="47680"/>
          <a:stretch>
            <a:fillRect/>
          </a:stretch>
        </p:blipFill>
        <p:spPr bwMode="auto">
          <a:xfrm>
            <a:off x="152400" y="228600"/>
            <a:ext cx="4343400" cy="3810000"/>
          </a:xfrm>
          <a:prstGeom prst="rect">
            <a:avLst/>
          </a:prstGeom>
          <a:noFill/>
          <a:ln w="9525">
            <a:noFill/>
            <a:miter lim="800000"/>
            <a:headEnd/>
            <a:tailEnd/>
          </a:ln>
        </p:spPr>
      </p:pic>
      <p:pic>
        <p:nvPicPr>
          <p:cNvPr id="69636" name="Picture 4" descr="http://mila-berlin.com/theberg/wiki/images/a/a7/General-Dwight-D-Eisenhower-Lt-General-Lucius-D-Clay-at-Gatow-Airport-in-Berlin.gif"/>
          <p:cNvPicPr>
            <a:picLocks noChangeAspect="1" noChangeArrowheads="1"/>
          </p:cNvPicPr>
          <p:nvPr/>
        </p:nvPicPr>
        <p:blipFill>
          <a:blip r:embed="rId3" cstate="print"/>
          <a:srcRect/>
          <a:stretch>
            <a:fillRect/>
          </a:stretch>
        </p:blipFill>
        <p:spPr bwMode="auto">
          <a:xfrm>
            <a:off x="4533900" y="228600"/>
            <a:ext cx="4343400" cy="5867400"/>
          </a:xfrm>
          <a:prstGeom prst="rect">
            <a:avLst/>
          </a:prstGeom>
          <a:noFill/>
        </p:spPr>
      </p:pic>
      <p:pic>
        <p:nvPicPr>
          <p:cNvPr id="43010" name="Picture 2" descr="http://www.nachi.org/images10-2/crossword_puzzle.gif">
            <a:hlinkClick r:id="rId4"/>
          </p:cNvPr>
          <p:cNvPicPr>
            <a:picLocks noChangeAspect="1" noChangeArrowheads="1"/>
          </p:cNvPicPr>
          <p:nvPr/>
        </p:nvPicPr>
        <p:blipFill>
          <a:blip r:embed="rId5" cstate="print"/>
          <a:srcRect/>
          <a:stretch>
            <a:fillRect/>
          </a:stretch>
        </p:blipFill>
        <p:spPr bwMode="auto">
          <a:xfrm>
            <a:off x="304800" y="4114800"/>
            <a:ext cx="2133600" cy="2590800"/>
          </a:xfrm>
          <a:prstGeom prst="rect">
            <a:avLst/>
          </a:prstGeom>
          <a:noFill/>
        </p:spPr>
      </p:pic>
      <p:sp>
        <p:nvSpPr>
          <p:cNvPr id="5" name="TextBox 4"/>
          <p:cNvSpPr txBox="1"/>
          <p:nvPr/>
        </p:nvSpPr>
        <p:spPr>
          <a:xfrm>
            <a:off x="2514600" y="4343400"/>
            <a:ext cx="1905000" cy="2246769"/>
          </a:xfrm>
          <a:prstGeom prst="rect">
            <a:avLst/>
          </a:prstGeom>
          <a:noFill/>
        </p:spPr>
        <p:txBody>
          <a:bodyPr wrap="square" rtlCol="0">
            <a:spAutoFit/>
          </a:bodyPr>
          <a:lstStyle/>
          <a:p>
            <a:pPr algn="ctr"/>
            <a:r>
              <a:rPr lang="en-US" sz="1400" dirty="0" smtClean="0"/>
              <a:t>Click on the crossword puzzle to read a story on how the code names of Operation Overlord were curiously found in </a:t>
            </a:r>
            <a:r>
              <a:rPr lang="en-US" sz="1400" i="1" dirty="0" smtClean="0"/>
              <a:t>The Daily Telegraph</a:t>
            </a:r>
            <a:r>
              <a:rPr lang="en-US" sz="1400" dirty="0" smtClean="0"/>
              <a:t>, a newspaper at the time.</a:t>
            </a:r>
            <a:endParaRPr lang="en-US" sz="1400" dirty="0"/>
          </a:p>
        </p:txBody>
      </p:sp>
      <p:sp>
        <p:nvSpPr>
          <p:cNvPr id="2" name="TextBox 1"/>
          <p:cNvSpPr txBox="1"/>
          <p:nvPr/>
        </p:nvSpPr>
        <p:spPr>
          <a:xfrm>
            <a:off x="4558481" y="6243935"/>
            <a:ext cx="4343400" cy="461665"/>
          </a:xfrm>
          <a:prstGeom prst="rect">
            <a:avLst/>
          </a:prstGeom>
          <a:noFill/>
        </p:spPr>
        <p:txBody>
          <a:bodyPr wrap="square" rtlCol="0">
            <a:spAutoFit/>
          </a:bodyPr>
          <a:lstStyle/>
          <a:p>
            <a:r>
              <a:rPr lang="en-US" sz="1200" dirty="0">
                <a:hlinkClick r:id="rId4"/>
              </a:rPr>
              <a:t>http://www.historic-uk.com/HistoryUK/HistoryofBritain/Crossword-Panic-of-1944/</a:t>
            </a:r>
            <a:endParaRPr lang="en-US" sz="1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DVD_015"/>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195" name="WordArt 3"/>
          <p:cNvSpPr>
            <a:spLocks noChangeArrowheads="1" noChangeShapeType="1" noTextEdit="1"/>
          </p:cNvSpPr>
          <p:nvPr/>
        </p:nvSpPr>
        <p:spPr bwMode="auto">
          <a:xfrm>
            <a:off x="609600" y="4953000"/>
            <a:ext cx="8305800" cy="1581150"/>
          </a:xfrm>
          <a:prstGeom prst="rect">
            <a:avLst/>
          </a:prstGeom>
        </p:spPr>
        <p:txBody>
          <a:bodyPr wrap="none" fromWordArt="1">
            <a:prstTxWarp prst="textPlain">
              <a:avLst>
                <a:gd name="adj" fmla="val 50000"/>
              </a:avLst>
            </a:prstTxWarp>
          </a:bodyPr>
          <a:lstStyle/>
          <a:p>
            <a:pPr algn="ctr"/>
            <a:r>
              <a:rPr lang="en-US" sz="4400" kern="10">
                <a:ln w="9525">
                  <a:solidFill>
                    <a:srgbClr val="000000"/>
                  </a:solidFill>
                  <a:round/>
                  <a:headEnd/>
                  <a:tailEnd/>
                </a:ln>
                <a:solidFill>
                  <a:srgbClr val="FFFF00"/>
                </a:solidFill>
                <a:latin typeface="Arial Black"/>
              </a:rPr>
              <a:t>Notice Allied soldiers </a:t>
            </a:r>
          </a:p>
          <a:p>
            <a:pPr algn="ctr"/>
            <a:r>
              <a:rPr lang="en-US" sz="4400" kern="10">
                <a:ln w="9525">
                  <a:solidFill>
                    <a:srgbClr val="000000"/>
                  </a:solidFill>
                  <a:round/>
                  <a:headEnd/>
                  <a:tailEnd/>
                </a:ln>
                <a:solidFill>
                  <a:srgbClr val="FFFF00"/>
                </a:solidFill>
                <a:latin typeface="Arial Black"/>
              </a:rPr>
              <a:t>going through water </a:t>
            </a:r>
          </a:p>
          <a:p>
            <a:pPr algn="ctr"/>
            <a:r>
              <a:rPr lang="en-US" sz="4400" kern="10">
                <a:ln w="9525">
                  <a:solidFill>
                    <a:srgbClr val="000000"/>
                  </a:solidFill>
                  <a:round/>
                  <a:headEnd/>
                  <a:tailEnd/>
                </a:ln>
                <a:solidFill>
                  <a:srgbClr val="FFFF00"/>
                </a:solidFill>
                <a:latin typeface="Arial Black"/>
              </a:rPr>
              <a:t>(no firing of weapons)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PDVD_01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DVD_019"/>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DVD_02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123" name="AutoShape 3"/>
          <p:cNvSpPr>
            <a:spLocks noChangeArrowheads="1"/>
          </p:cNvSpPr>
          <p:nvPr/>
        </p:nvSpPr>
        <p:spPr bwMode="auto">
          <a:xfrm>
            <a:off x="3429000" y="3695700"/>
            <a:ext cx="838200" cy="1790700"/>
          </a:xfrm>
          <a:prstGeom prst="upArrow">
            <a:avLst>
              <a:gd name="adj1" fmla="val 50000"/>
              <a:gd name="adj2" fmla="val 53409"/>
            </a:avLst>
          </a:prstGeom>
          <a:solidFill>
            <a:srgbClr val="FFFF00"/>
          </a:solidFill>
          <a:ln w="9525">
            <a:solidFill>
              <a:schemeClr val="tx1"/>
            </a:solidFill>
            <a:miter lim="800000"/>
            <a:headEnd/>
            <a:tailEnd/>
          </a:ln>
          <a:effectLst/>
        </p:spPr>
        <p:txBody>
          <a:bodyPr vert="eaVert" wrap="none" anchor="ctr"/>
          <a:lstStyle/>
          <a:p>
            <a:endParaRPr lang="en-US" dirty="0">
              <a:solidFill>
                <a:srgbClr val="FFFF00"/>
              </a:solidFill>
            </a:endParaRPr>
          </a:p>
        </p:txBody>
      </p:sp>
      <p:sp>
        <p:nvSpPr>
          <p:cNvPr id="5124" name="WordArt 4"/>
          <p:cNvSpPr>
            <a:spLocks noChangeArrowheads="1" noChangeShapeType="1" noTextEdit="1"/>
          </p:cNvSpPr>
          <p:nvPr/>
        </p:nvSpPr>
        <p:spPr bwMode="auto">
          <a:xfrm>
            <a:off x="457200" y="5562600"/>
            <a:ext cx="8001000" cy="1066800"/>
          </a:xfrm>
          <a:prstGeom prst="rect">
            <a:avLst/>
          </a:prstGeom>
        </p:spPr>
        <p:txBody>
          <a:bodyPr wrap="none" fromWordArt="1">
            <a:prstTxWarp prst="textPlain">
              <a:avLst>
                <a:gd name="adj" fmla="val 50000"/>
              </a:avLst>
            </a:prstTxWarp>
          </a:bodyPr>
          <a:lstStyle/>
          <a:p>
            <a:pPr algn="ctr"/>
            <a:r>
              <a:rPr lang="en-US" sz="3600" kern="10" dirty="0">
                <a:ln w="19050">
                  <a:solidFill>
                    <a:srgbClr val="FF0000"/>
                  </a:solidFill>
                  <a:round/>
                  <a:headEnd/>
                  <a:tailEnd/>
                </a:ln>
                <a:solidFill>
                  <a:srgbClr val="FFFF00"/>
                </a:solidFill>
                <a:effectLst>
                  <a:outerShdw dist="35921" dir="2700000" algn="ctr" rotWithShape="0">
                    <a:srgbClr val="990000"/>
                  </a:outerShdw>
                </a:effectLst>
                <a:latin typeface="Arial Black"/>
              </a:rPr>
              <a:t>Notice how the log ramps are</a:t>
            </a:r>
          </a:p>
          <a:p>
            <a:pPr algn="ctr"/>
            <a:r>
              <a:rPr lang="en-US" sz="3600" kern="10" dirty="0">
                <a:ln w="19050">
                  <a:solidFill>
                    <a:srgbClr val="FF0000"/>
                  </a:solidFill>
                  <a:round/>
                  <a:headEnd/>
                  <a:tailEnd/>
                </a:ln>
                <a:solidFill>
                  <a:srgbClr val="FFFF00"/>
                </a:solidFill>
                <a:effectLst>
                  <a:outerShdw dist="35921" dir="2700000" algn="ctr" rotWithShape="0">
                    <a:srgbClr val="990000"/>
                  </a:outerShdw>
                </a:effectLst>
                <a:latin typeface="Arial Black"/>
              </a:rPr>
              <a:t> facing the wrong way</a:t>
            </a:r>
          </a:p>
        </p:txBody>
      </p:sp>
      <p:sp>
        <p:nvSpPr>
          <p:cNvPr id="5127" name="AutoShape 7"/>
          <p:cNvSpPr>
            <a:spLocks noChangeArrowheads="1"/>
          </p:cNvSpPr>
          <p:nvPr/>
        </p:nvSpPr>
        <p:spPr bwMode="auto">
          <a:xfrm rot="3436963">
            <a:off x="5372100" y="3314700"/>
            <a:ext cx="838200" cy="2438400"/>
          </a:xfrm>
          <a:prstGeom prst="upArrow">
            <a:avLst>
              <a:gd name="adj1" fmla="val 50000"/>
              <a:gd name="adj2" fmla="val 72727"/>
            </a:avLst>
          </a:prstGeom>
          <a:solidFill>
            <a:srgbClr val="FFFF00"/>
          </a:solidFill>
          <a:ln w="9525">
            <a:solidFill>
              <a:schemeClr val="tx1"/>
            </a:solidFill>
            <a:miter lim="800000"/>
            <a:headEnd/>
            <a:tailEnd/>
          </a:ln>
          <a:effectLst/>
        </p:spPr>
        <p:txBody>
          <a:bodyPr vert="eaVert" wrap="none" anchor="ctr"/>
          <a:lstStyle/>
          <a:p>
            <a:endParaRPr lang="en-US"/>
          </a:p>
        </p:txBody>
      </p:sp>
      <p:sp>
        <p:nvSpPr>
          <p:cNvPr id="5128" name="Rectangle 8"/>
          <p:cNvSpPr>
            <a:spLocks noChangeArrowheads="1"/>
          </p:cNvSpPr>
          <p:nvPr/>
        </p:nvSpPr>
        <p:spPr bwMode="auto">
          <a:xfrm>
            <a:off x="228600" y="228600"/>
            <a:ext cx="8686800" cy="1923604"/>
          </a:xfrm>
          <a:prstGeom prst="rect">
            <a:avLst/>
          </a:prstGeom>
          <a:solidFill>
            <a:srgbClr val="FFFF00">
              <a:alpha val="48000"/>
            </a:srgbClr>
          </a:solidFill>
          <a:ln w="9525">
            <a:noFill/>
            <a:miter lim="800000"/>
            <a:headEnd/>
            <a:tailEnd/>
          </a:ln>
          <a:effectLst/>
        </p:spPr>
        <p:txBody>
          <a:bodyPr wrap="square" anchor="ctr">
            <a:spAutoFit/>
          </a:bodyPr>
          <a:lstStyle/>
          <a:p>
            <a:pPr algn="just"/>
            <a:r>
              <a:rPr lang="en-US" sz="1700" dirty="0" smtClean="0"/>
              <a:t>“Wrong-way poles”: </a:t>
            </a:r>
            <a:r>
              <a:rPr lang="en-US" sz="1700" dirty="0"/>
              <a:t>In the Omaha Beach scene some of the obstacles are pointed in the wrong </a:t>
            </a:r>
            <a:r>
              <a:rPr lang="en-US" sz="1700" dirty="0" smtClean="0"/>
              <a:t>direction.  These </a:t>
            </a:r>
            <a:r>
              <a:rPr lang="en-US" sz="1700" dirty="0"/>
              <a:t>wooden obstacles consisted of a log roughly the size of a telephone pole with one end elevated and supported by two other logs. The raised end was supposed to face the beach. The idea was that an incoming landing craft would ride up the pole and detonate the Teller mine at the end of it. Yet in the opening beach scene, the elevated end of these poles is facing the water. Later during the Omaha Beach sequence the poles have reversed direction and are facing the proper way.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 fill="hold"/>
                                        <p:tgtEl>
                                          <p:spTgt spid="5123"/>
                                        </p:tgtEl>
                                        <p:attrNameLst>
                                          <p:attrName>ppt_w</p:attrName>
                                        </p:attrNameLst>
                                      </p:cBhvr>
                                      <p:tavLst>
                                        <p:tav tm="0">
                                          <p:val>
                                            <p:fltVal val="0"/>
                                          </p:val>
                                        </p:tav>
                                        <p:tav tm="100000">
                                          <p:val>
                                            <p:strVal val="#ppt_w"/>
                                          </p:val>
                                        </p:tav>
                                      </p:tavLst>
                                    </p:anim>
                                    <p:anim calcmode="lin" valueType="num">
                                      <p:cBhvr>
                                        <p:cTn id="8" dur="500" fill="hold"/>
                                        <p:tgtEl>
                                          <p:spTgt spid="5123"/>
                                        </p:tgtEl>
                                        <p:attrNameLst>
                                          <p:attrName>ppt_h</p:attrName>
                                        </p:attrNameLst>
                                      </p:cBhvr>
                                      <p:tavLst>
                                        <p:tav tm="0">
                                          <p:val>
                                            <p:fltVal val="0"/>
                                          </p:val>
                                        </p:tav>
                                        <p:tav tm="100000">
                                          <p:val>
                                            <p:strVal val="#ppt_h"/>
                                          </p:val>
                                        </p:tav>
                                      </p:tavLst>
                                    </p:anim>
                                    <p:animEffect transition="in" filter="fade">
                                      <p:cBhvr>
                                        <p:cTn id="9" dur="500"/>
                                        <p:tgtEl>
                                          <p:spTgt spid="512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127"/>
                                        </p:tgtEl>
                                        <p:attrNameLst>
                                          <p:attrName>style.visibility</p:attrName>
                                        </p:attrNameLst>
                                      </p:cBhvr>
                                      <p:to>
                                        <p:strVal val="visible"/>
                                      </p:to>
                                    </p:set>
                                    <p:anim calcmode="lin" valueType="num">
                                      <p:cBhvr>
                                        <p:cTn id="12" dur="500" fill="hold"/>
                                        <p:tgtEl>
                                          <p:spTgt spid="5127"/>
                                        </p:tgtEl>
                                        <p:attrNameLst>
                                          <p:attrName>ppt_w</p:attrName>
                                        </p:attrNameLst>
                                      </p:cBhvr>
                                      <p:tavLst>
                                        <p:tav tm="0">
                                          <p:val>
                                            <p:fltVal val="0"/>
                                          </p:val>
                                        </p:tav>
                                        <p:tav tm="100000">
                                          <p:val>
                                            <p:strVal val="#ppt_w"/>
                                          </p:val>
                                        </p:tav>
                                      </p:tavLst>
                                    </p:anim>
                                    <p:anim calcmode="lin" valueType="num">
                                      <p:cBhvr>
                                        <p:cTn id="13" dur="500" fill="hold"/>
                                        <p:tgtEl>
                                          <p:spTgt spid="5127"/>
                                        </p:tgtEl>
                                        <p:attrNameLst>
                                          <p:attrName>ppt_h</p:attrName>
                                        </p:attrNameLst>
                                      </p:cBhvr>
                                      <p:tavLst>
                                        <p:tav tm="0">
                                          <p:val>
                                            <p:fltVal val="0"/>
                                          </p:val>
                                        </p:tav>
                                        <p:tav tm="100000">
                                          <p:val>
                                            <p:strVal val="#ppt_h"/>
                                          </p:val>
                                        </p:tav>
                                      </p:tavLst>
                                    </p:anim>
                                    <p:animEffect transition="in" filter="fade">
                                      <p:cBhvr>
                                        <p:cTn id="14" dur="500"/>
                                        <p:tgtEl>
                                          <p:spTgt spid="5127"/>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5128"/>
                                        </p:tgtEl>
                                        <p:attrNameLst>
                                          <p:attrName>style.visibility</p:attrName>
                                        </p:attrNameLst>
                                      </p:cBhvr>
                                      <p:to>
                                        <p:strVal val="visible"/>
                                      </p:to>
                                    </p:set>
                                    <p:anim calcmode="lin" valueType="num">
                                      <p:cBhvr>
                                        <p:cTn id="24" dur="500" fill="hold"/>
                                        <p:tgtEl>
                                          <p:spTgt spid="5128"/>
                                        </p:tgtEl>
                                        <p:attrNameLst>
                                          <p:attrName>ppt_w</p:attrName>
                                        </p:attrNameLst>
                                      </p:cBhvr>
                                      <p:tavLst>
                                        <p:tav tm="0">
                                          <p:val>
                                            <p:fltVal val="0"/>
                                          </p:val>
                                        </p:tav>
                                        <p:tav tm="100000">
                                          <p:val>
                                            <p:strVal val="#ppt_w"/>
                                          </p:val>
                                        </p:tav>
                                      </p:tavLst>
                                    </p:anim>
                                    <p:anim calcmode="lin" valueType="num">
                                      <p:cBhvr>
                                        <p:cTn id="25" dur="500" fill="hold"/>
                                        <p:tgtEl>
                                          <p:spTgt spid="5128"/>
                                        </p:tgtEl>
                                        <p:attrNameLst>
                                          <p:attrName>ppt_h</p:attrName>
                                        </p:attrNameLst>
                                      </p:cBhvr>
                                      <p:tavLst>
                                        <p:tav tm="0">
                                          <p:val>
                                            <p:fltVal val="0"/>
                                          </p:val>
                                        </p:tav>
                                        <p:tav tm="100000">
                                          <p:val>
                                            <p:strVal val="#ppt_h"/>
                                          </p:val>
                                        </p:tav>
                                      </p:tavLst>
                                    </p:anim>
                                    <p:animEffect transition="in" filter="fade">
                                      <p:cBhvr>
                                        <p:cTn id="26"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5124" grpId="0"/>
      <p:bldP spid="5127" grpId="0" animBg="1"/>
      <p:bldP spid="51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PDVD_024"/>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1508" name="WordArt 4"/>
          <p:cNvSpPr>
            <a:spLocks noChangeArrowheads="1" noChangeShapeType="1" noTextEdit="1"/>
          </p:cNvSpPr>
          <p:nvPr/>
        </p:nvSpPr>
        <p:spPr bwMode="auto">
          <a:xfrm>
            <a:off x="304800" y="4648200"/>
            <a:ext cx="8305800" cy="1581150"/>
          </a:xfrm>
          <a:prstGeom prst="rect">
            <a:avLst/>
          </a:prstGeom>
        </p:spPr>
        <p:txBody>
          <a:bodyPr wrap="none" fromWordArt="1">
            <a:prstTxWarp prst="textPlain">
              <a:avLst>
                <a:gd name="adj" fmla="val 50000"/>
              </a:avLst>
            </a:prstTxWarp>
          </a:bodyPr>
          <a:lstStyle/>
          <a:p>
            <a:pPr algn="ctr"/>
            <a:r>
              <a:rPr lang="en-US" sz="4400" kern="10">
                <a:ln w="9525">
                  <a:solidFill>
                    <a:srgbClr val="000000"/>
                  </a:solidFill>
                  <a:round/>
                  <a:headEnd/>
                  <a:tailEnd/>
                </a:ln>
                <a:solidFill>
                  <a:srgbClr val="FFFF00"/>
                </a:solidFill>
                <a:latin typeface="Arial Black"/>
              </a:rPr>
              <a:t>Allied soldiers trying </a:t>
            </a:r>
          </a:p>
          <a:p>
            <a:pPr algn="ctr"/>
            <a:r>
              <a:rPr lang="en-US" sz="4400" kern="10">
                <a:ln w="9525">
                  <a:solidFill>
                    <a:srgbClr val="000000"/>
                  </a:solidFill>
                  <a:round/>
                  <a:headEnd/>
                  <a:tailEnd/>
                </a:ln>
                <a:solidFill>
                  <a:srgbClr val="FFFF00"/>
                </a:solidFill>
                <a:latin typeface="Arial Black"/>
              </a:rPr>
              <a:t>to get on the beach</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DVD_026"/>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0483" name="WordArt 3"/>
          <p:cNvSpPr>
            <a:spLocks noChangeArrowheads="1" noChangeShapeType="1" noTextEdit="1"/>
          </p:cNvSpPr>
          <p:nvPr/>
        </p:nvSpPr>
        <p:spPr bwMode="auto">
          <a:xfrm>
            <a:off x="304800" y="4648200"/>
            <a:ext cx="8305800" cy="1581150"/>
          </a:xfrm>
          <a:prstGeom prst="rect">
            <a:avLst/>
          </a:prstGeom>
        </p:spPr>
        <p:txBody>
          <a:bodyPr wrap="none" fromWordArt="1">
            <a:prstTxWarp prst="textPlain">
              <a:avLst>
                <a:gd name="adj" fmla="val 50000"/>
              </a:avLst>
            </a:prstTxWarp>
          </a:bodyPr>
          <a:lstStyle/>
          <a:p>
            <a:pPr algn="ctr"/>
            <a:r>
              <a:rPr lang="en-US" sz="4400" kern="10">
                <a:ln w="9525">
                  <a:solidFill>
                    <a:srgbClr val="000000"/>
                  </a:solidFill>
                  <a:round/>
                  <a:headEnd/>
                  <a:tailEnd/>
                </a:ln>
                <a:solidFill>
                  <a:srgbClr val="FFFF00"/>
                </a:solidFill>
                <a:latin typeface="Arial Black"/>
              </a:rPr>
              <a:t>Allied soldiers trying </a:t>
            </a:r>
          </a:p>
          <a:p>
            <a:pPr algn="ctr"/>
            <a:r>
              <a:rPr lang="en-US" sz="4400" kern="10">
                <a:ln w="9525">
                  <a:solidFill>
                    <a:srgbClr val="000000"/>
                  </a:solidFill>
                  <a:round/>
                  <a:headEnd/>
                  <a:tailEnd/>
                </a:ln>
                <a:solidFill>
                  <a:srgbClr val="FFFF00"/>
                </a:solidFill>
                <a:latin typeface="Arial Black"/>
              </a:rPr>
              <a:t>to get on the beach</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DVD_02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9459" name="WordArt 3"/>
          <p:cNvSpPr>
            <a:spLocks noChangeArrowheads="1" noChangeShapeType="1" noTextEdit="1"/>
          </p:cNvSpPr>
          <p:nvPr/>
        </p:nvSpPr>
        <p:spPr bwMode="auto">
          <a:xfrm>
            <a:off x="457200" y="5334000"/>
            <a:ext cx="8305800" cy="990600"/>
          </a:xfrm>
          <a:prstGeom prst="rect">
            <a:avLst/>
          </a:prstGeom>
        </p:spPr>
        <p:txBody>
          <a:bodyPr wrap="none" fromWordArt="1">
            <a:prstTxWarp prst="textPlain">
              <a:avLst>
                <a:gd name="adj" fmla="val 50000"/>
              </a:avLst>
            </a:prstTxWarp>
          </a:bodyPr>
          <a:lstStyle/>
          <a:p>
            <a:pPr algn="ctr"/>
            <a:r>
              <a:rPr lang="en-US" sz="4400" kern="10">
                <a:ln w="9525">
                  <a:solidFill>
                    <a:srgbClr val="000000"/>
                  </a:solidFill>
                  <a:round/>
                  <a:headEnd/>
                  <a:tailEnd/>
                </a:ln>
                <a:solidFill>
                  <a:srgbClr val="FFFF00"/>
                </a:solidFill>
                <a:latin typeface="Arial Black"/>
              </a:rPr>
              <a:t>Organized Chaos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DVD_02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8436" name="WordArt 4"/>
          <p:cNvSpPr>
            <a:spLocks noChangeArrowheads="1" noChangeShapeType="1" noTextEdit="1"/>
          </p:cNvSpPr>
          <p:nvPr/>
        </p:nvSpPr>
        <p:spPr bwMode="auto">
          <a:xfrm>
            <a:off x="1219200" y="381000"/>
            <a:ext cx="6781800" cy="990600"/>
          </a:xfrm>
          <a:prstGeom prst="rect">
            <a:avLst/>
          </a:prstGeom>
        </p:spPr>
        <p:txBody>
          <a:bodyPr wrap="none" fromWordArt="1">
            <a:prstTxWarp prst="textPlain">
              <a:avLst>
                <a:gd name="adj" fmla="val 50000"/>
              </a:avLst>
            </a:prstTxWarp>
          </a:bodyPr>
          <a:lstStyle/>
          <a:p>
            <a:pPr algn="ctr"/>
            <a:r>
              <a:rPr lang="en-US" sz="4400" kern="10">
                <a:ln w="9525">
                  <a:solidFill>
                    <a:srgbClr val="000000"/>
                  </a:solidFill>
                  <a:round/>
                  <a:headEnd/>
                  <a:tailEnd/>
                </a:ln>
                <a:solidFill>
                  <a:srgbClr val="FFFF00"/>
                </a:solidFill>
                <a:latin typeface="Arial Black"/>
              </a:rPr>
              <a:t>Organized Chaos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DVD_029"/>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DVD_04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7652" name="WordArt 4"/>
          <p:cNvSpPr>
            <a:spLocks noChangeArrowheads="1" noChangeShapeType="1" noTextEdit="1"/>
          </p:cNvSpPr>
          <p:nvPr/>
        </p:nvSpPr>
        <p:spPr bwMode="auto">
          <a:xfrm>
            <a:off x="990600" y="5715000"/>
            <a:ext cx="6477000" cy="647700"/>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0080"/>
                </a:solidFill>
                <a:effectLst>
                  <a:outerShdw dist="45791" dir="2021404" algn="ctr" rotWithShape="0">
                    <a:srgbClr val="9999FF"/>
                  </a:outerShdw>
                </a:effectLst>
                <a:latin typeface="Arial Black"/>
              </a:rPr>
              <a:t>Concertina Wire</a:t>
            </a:r>
          </a:p>
        </p:txBody>
      </p:sp>
      <p:sp>
        <p:nvSpPr>
          <p:cNvPr id="27653" name="AutoShape 5"/>
          <p:cNvSpPr>
            <a:spLocks noChangeArrowheads="1"/>
          </p:cNvSpPr>
          <p:nvPr/>
        </p:nvSpPr>
        <p:spPr bwMode="auto">
          <a:xfrm>
            <a:off x="3124200" y="4038600"/>
            <a:ext cx="838200" cy="1447800"/>
          </a:xfrm>
          <a:prstGeom prst="upArrow">
            <a:avLst>
              <a:gd name="adj1" fmla="val 50000"/>
              <a:gd name="adj2" fmla="val 43182"/>
            </a:avLst>
          </a:prstGeom>
          <a:solidFill>
            <a:srgbClr val="000080"/>
          </a:solidFill>
          <a:ln w="9525">
            <a:solidFill>
              <a:schemeClr val="tx1"/>
            </a:solidFill>
            <a:miter lim="800000"/>
            <a:headEnd/>
            <a:tailEnd/>
          </a:ln>
          <a:effectLst/>
        </p:spPr>
        <p:txBody>
          <a:bodyPr vert="eaVert" wrap="none" anchor="ct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descr="p1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7355" name="Picture 11" descr="rommel">
            <a:hlinkClick r:id="rId3"/>
          </p:cNvPr>
          <p:cNvPicPr>
            <a:picLocks noChangeAspect="1" noChangeArrowheads="1"/>
          </p:cNvPicPr>
          <p:nvPr/>
        </p:nvPicPr>
        <p:blipFill>
          <a:blip r:embed="rId4" cstate="print"/>
          <a:srcRect/>
          <a:stretch>
            <a:fillRect/>
          </a:stretch>
        </p:blipFill>
        <p:spPr bwMode="auto">
          <a:xfrm>
            <a:off x="5334000" y="4038600"/>
            <a:ext cx="828675" cy="1200150"/>
          </a:xfrm>
          <a:prstGeom prst="rect">
            <a:avLst/>
          </a:prstGeom>
          <a:noFill/>
        </p:spPr>
      </p:pic>
      <p:sp>
        <p:nvSpPr>
          <p:cNvPr id="57356" name="WordArt 12"/>
          <p:cNvSpPr>
            <a:spLocks noChangeArrowheads="1" noChangeShapeType="1" noTextEdit="1"/>
          </p:cNvSpPr>
          <p:nvPr/>
        </p:nvSpPr>
        <p:spPr bwMode="auto">
          <a:xfrm>
            <a:off x="5029200" y="5181600"/>
            <a:ext cx="1552575" cy="762000"/>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a:rPr>
              <a:t>Rommel</a:t>
            </a:r>
          </a:p>
        </p:txBody>
      </p:sp>
      <p:pic>
        <p:nvPicPr>
          <p:cNvPr id="57358" name="Picture 14" descr="hitler">
            <a:hlinkClick r:id="rId5"/>
          </p:cNvPr>
          <p:cNvPicPr>
            <a:picLocks noChangeAspect="1" noChangeArrowheads="1"/>
          </p:cNvPicPr>
          <p:nvPr/>
        </p:nvPicPr>
        <p:blipFill>
          <a:blip r:embed="rId6" cstate="print"/>
          <a:srcRect/>
          <a:stretch>
            <a:fillRect/>
          </a:stretch>
        </p:blipFill>
        <p:spPr bwMode="auto">
          <a:xfrm>
            <a:off x="7086600" y="4114800"/>
            <a:ext cx="1881533" cy="2209800"/>
          </a:xfrm>
          <a:prstGeom prst="rect">
            <a:avLst/>
          </a:prstGeom>
          <a:noFill/>
        </p:spPr>
      </p:pic>
      <p:pic>
        <p:nvPicPr>
          <p:cNvPr id="57360" name="Picture 16" descr="image%3Fid%3D42461%26rendTypeId%3D4">
            <a:hlinkClick r:id="rId7"/>
          </p:cNvPr>
          <p:cNvPicPr>
            <a:picLocks noChangeAspect="1" noChangeArrowheads="1"/>
          </p:cNvPicPr>
          <p:nvPr/>
        </p:nvPicPr>
        <p:blipFill>
          <a:blip r:embed="rId8" cstate="print"/>
          <a:srcRect/>
          <a:stretch>
            <a:fillRect/>
          </a:stretch>
        </p:blipFill>
        <p:spPr bwMode="auto">
          <a:xfrm>
            <a:off x="6934200" y="838200"/>
            <a:ext cx="885825" cy="1209675"/>
          </a:xfrm>
          <a:prstGeom prst="rect">
            <a:avLst/>
          </a:prstGeom>
          <a:noFill/>
        </p:spPr>
      </p:pic>
      <p:sp>
        <p:nvSpPr>
          <p:cNvPr id="57361" name="WordArt 17"/>
          <p:cNvSpPr>
            <a:spLocks noChangeArrowheads="1" noChangeShapeType="1" noTextEdit="1"/>
          </p:cNvSpPr>
          <p:nvPr/>
        </p:nvSpPr>
        <p:spPr bwMode="auto">
          <a:xfrm>
            <a:off x="6096000" y="1981200"/>
            <a:ext cx="2209800" cy="762000"/>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a:rPr>
              <a:t>von Rundstedt</a:t>
            </a:r>
          </a:p>
        </p:txBody>
      </p:sp>
      <p:grpSp>
        <p:nvGrpSpPr>
          <p:cNvPr id="14" name="Group 13"/>
          <p:cNvGrpSpPr/>
          <p:nvPr/>
        </p:nvGrpSpPr>
        <p:grpSpPr>
          <a:xfrm>
            <a:off x="5562600" y="152400"/>
            <a:ext cx="1600200" cy="1417638"/>
            <a:chOff x="5562600" y="152400"/>
            <a:chExt cx="1600200" cy="1417638"/>
          </a:xfrm>
        </p:grpSpPr>
        <p:pic>
          <p:nvPicPr>
            <p:cNvPr id="57352" name="Picture 8" descr="BULLEYE2">
              <a:hlinkClick r:id="rId9"/>
            </p:cNvPr>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a:off x="5562600" y="1066800"/>
              <a:ext cx="762000" cy="503238"/>
            </a:xfrm>
            <a:prstGeom prst="rect">
              <a:avLst/>
            </a:prstGeom>
            <a:noFill/>
          </p:spPr>
        </p:pic>
        <p:sp>
          <p:nvSpPr>
            <p:cNvPr id="57362" name="WordArt 18"/>
            <p:cNvSpPr>
              <a:spLocks noChangeArrowheads="1" noChangeShapeType="1" noTextEdit="1"/>
            </p:cNvSpPr>
            <p:nvPr/>
          </p:nvSpPr>
          <p:spPr bwMode="auto">
            <a:xfrm>
              <a:off x="5638800" y="152400"/>
              <a:ext cx="1524000" cy="3810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Haettenschweiler"/>
                </a:rPr>
                <a:t>Pas de Calais</a:t>
              </a:r>
            </a:p>
          </p:txBody>
        </p:sp>
        <p:sp>
          <p:nvSpPr>
            <p:cNvPr id="57363" name="AutoShape 19"/>
            <p:cNvSpPr>
              <a:spLocks noChangeArrowheads="1"/>
            </p:cNvSpPr>
            <p:nvPr/>
          </p:nvSpPr>
          <p:spPr bwMode="auto">
            <a:xfrm rot="3720572">
              <a:off x="6192043" y="437357"/>
              <a:ext cx="493713" cy="838200"/>
            </a:xfrm>
            <a:prstGeom prst="downArrow">
              <a:avLst>
                <a:gd name="adj1" fmla="val 50000"/>
                <a:gd name="adj2" fmla="val 42444"/>
              </a:avLst>
            </a:prstGeom>
            <a:solidFill>
              <a:srgbClr val="FF0000"/>
            </a:solidFill>
            <a:ln w="9525">
              <a:solidFill>
                <a:schemeClr val="tx1"/>
              </a:solidFill>
              <a:miter lim="800000"/>
              <a:headEnd/>
              <a:tailEnd/>
            </a:ln>
            <a:effectLst/>
          </p:spPr>
          <p:txBody>
            <a:bodyPr vert="eaVert" wrap="none" anchor="ctr"/>
            <a:lstStyle/>
            <a:p>
              <a:endParaRPr lang="en-US"/>
            </a:p>
          </p:txBody>
        </p:sp>
      </p:grpSp>
      <p:grpSp>
        <p:nvGrpSpPr>
          <p:cNvPr id="16" name="Group 15"/>
          <p:cNvGrpSpPr/>
          <p:nvPr/>
        </p:nvGrpSpPr>
        <p:grpSpPr>
          <a:xfrm>
            <a:off x="381000" y="3886200"/>
            <a:ext cx="3657600" cy="855663"/>
            <a:chOff x="381000" y="3886200"/>
            <a:chExt cx="3657600" cy="855663"/>
          </a:xfrm>
        </p:grpSpPr>
        <p:pic>
          <p:nvPicPr>
            <p:cNvPr id="57353" name="Picture 9" descr="BULLEYE2">
              <a:hlinkClick r:id="rId9"/>
            </p:cNvPr>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a:off x="2743200" y="3886200"/>
              <a:ext cx="1295400" cy="855663"/>
            </a:xfrm>
            <a:prstGeom prst="rect">
              <a:avLst/>
            </a:prstGeom>
            <a:noFill/>
          </p:spPr>
        </p:pic>
        <p:grpSp>
          <p:nvGrpSpPr>
            <p:cNvPr id="15" name="Group 14"/>
            <p:cNvGrpSpPr/>
            <p:nvPr/>
          </p:nvGrpSpPr>
          <p:grpSpPr>
            <a:xfrm>
              <a:off x="381000" y="3962400"/>
              <a:ext cx="2286000" cy="609600"/>
              <a:chOff x="381000" y="3962400"/>
              <a:chExt cx="2286000" cy="609600"/>
            </a:xfrm>
          </p:grpSpPr>
          <p:sp>
            <p:nvSpPr>
              <p:cNvPr id="57364" name="WordArt 20"/>
              <p:cNvSpPr>
                <a:spLocks noChangeArrowheads="1" noChangeShapeType="1" noTextEdit="1"/>
              </p:cNvSpPr>
              <p:nvPr/>
            </p:nvSpPr>
            <p:spPr bwMode="auto">
              <a:xfrm>
                <a:off x="381000" y="3962400"/>
                <a:ext cx="1219200" cy="6096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Haettenschweiler"/>
                  </a:rPr>
                  <a:t>Normandy</a:t>
                </a:r>
              </a:p>
            </p:txBody>
          </p:sp>
          <p:sp>
            <p:nvSpPr>
              <p:cNvPr id="57365" name="AutoShape 21"/>
              <p:cNvSpPr>
                <a:spLocks noChangeArrowheads="1"/>
              </p:cNvSpPr>
              <p:nvPr/>
            </p:nvSpPr>
            <p:spPr bwMode="auto">
              <a:xfrm rot="16200000">
                <a:off x="2001043" y="3866357"/>
                <a:ext cx="493713" cy="838200"/>
              </a:xfrm>
              <a:prstGeom prst="downArrow">
                <a:avLst>
                  <a:gd name="adj1" fmla="val 50000"/>
                  <a:gd name="adj2" fmla="val 42444"/>
                </a:avLst>
              </a:prstGeom>
              <a:solidFill>
                <a:srgbClr val="FF0000"/>
              </a:solidFill>
              <a:ln w="9525">
                <a:solidFill>
                  <a:schemeClr val="tx1"/>
                </a:solidFill>
                <a:miter lim="800000"/>
                <a:headEnd/>
                <a:tailEnd/>
              </a:ln>
              <a:effectLst/>
            </p:spPr>
            <p:txBody>
              <a:bodyPr vert="eaVert"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PDVD_042"/>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8676" name="WordArt 4"/>
          <p:cNvSpPr>
            <a:spLocks noChangeArrowheads="1" noChangeShapeType="1" noTextEdit="1"/>
          </p:cNvSpPr>
          <p:nvPr/>
        </p:nvSpPr>
        <p:spPr bwMode="auto">
          <a:xfrm>
            <a:off x="762000" y="4800600"/>
            <a:ext cx="7848600" cy="14478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German Machine Gun Nest</a:t>
            </a:r>
          </a:p>
        </p:txBody>
      </p:sp>
      <p:sp>
        <p:nvSpPr>
          <p:cNvPr id="28677" name="AutoShape 5"/>
          <p:cNvSpPr>
            <a:spLocks noChangeArrowheads="1"/>
          </p:cNvSpPr>
          <p:nvPr/>
        </p:nvSpPr>
        <p:spPr bwMode="auto">
          <a:xfrm>
            <a:off x="4572000" y="3200400"/>
            <a:ext cx="1143000" cy="1600200"/>
          </a:xfrm>
          <a:prstGeom prst="upArrow">
            <a:avLst>
              <a:gd name="adj1" fmla="val 50000"/>
              <a:gd name="adj2" fmla="val 35000"/>
            </a:avLst>
          </a:prstGeom>
          <a:solidFill>
            <a:srgbClr val="3366FF"/>
          </a:solidFill>
          <a:ln w="9525">
            <a:solidFill>
              <a:schemeClr val="tx1"/>
            </a:solidFill>
            <a:miter lim="800000"/>
            <a:headEnd/>
            <a:tailEnd/>
          </a:ln>
          <a:effectLst/>
        </p:spPr>
        <p:txBody>
          <a:bodyPr vert="eaVert" wrap="none" anchor="ct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DVD_044"/>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9699" name="WordArt 3"/>
          <p:cNvSpPr>
            <a:spLocks noChangeArrowheads="1" noChangeShapeType="1" noTextEdit="1"/>
          </p:cNvSpPr>
          <p:nvPr/>
        </p:nvSpPr>
        <p:spPr bwMode="auto">
          <a:xfrm>
            <a:off x="762000" y="4800600"/>
            <a:ext cx="7848600" cy="14478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German Machine Gun Nest</a:t>
            </a:r>
          </a:p>
        </p:txBody>
      </p:sp>
      <p:sp>
        <p:nvSpPr>
          <p:cNvPr id="29700" name="AutoShape 4"/>
          <p:cNvSpPr>
            <a:spLocks noChangeArrowheads="1"/>
          </p:cNvSpPr>
          <p:nvPr/>
        </p:nvSpPr>
        <p:spPr bwMode="auto">
          <a:xfrm>
            <a:off x="4572000" y="1219200"/>
            <a:ext cx="1143000" cy="3581400"/>
          </a:xfrm>
          <a:prstGeom prst="upArrow">
            <a:avLst>
              <a:gd name="adj1" fmla="val 50000"/>
              <a:gd name="adj2" fmla="val 78333"/>
            </a:avLst>
          </a:prstGeom>
          <a:solidFill>
            <a:srgbClr val="3366FF"/>
          </a:solidFill>
          <a:ln w="9525">
            <a:solidFill>
              <a:schemeClr val="tx1"/>
            </a:solidFill>
            <a:miter lim="800000"/>
            <a:headEnd/>
            <a:tailEnd/>
          </a:ln>
          <a:effectLst/>
        </p:spPr>
        <p:txBody>
          <a:bodyPr vert="eaVert" wrap="none" anchor="ct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PDVD_045"/>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0723" name="WordArt 3"/>
          <p:cNvSpPr>
            <a:spLocks noChangeArrowheads="1" noChangeShapeType="1" noTextEdit="1"/>
          </p:cNvSpPr>
          <p:nvPr/>
        </p:nvSpPr>
        <p:spPr bwMode="auto">
          <a:xfrm>
            <a:off x="762000" y="4343400"/>
            <a:ext cx="7848600" cy="1447800"/>
          </a:xfrm>
          <a:prstGeom prst="rect">
            <a:avLst/>
          </a:prstGeom>
        </p:spPr>
        <p:txBody>
          <a:bodyPr wrap="none" fromWordArt="1">
            <a:prstTxWarp prst="textPlain">
              <a:avLst>
                <a:gd name="adj" fmla="val 50000"/>
              </a:avLst>
            </a:prstTxWarp>
          </a:bodyPr>
          <a:lstStyle/>
          <a:p>
            <a:pPr algn="ctr"/>
            <a:r>
              <a:rPr lang="en-US" sz="3600" kern="10">
                <a:ln w="19050">
                  <a:solidFill>
                    <a:srgbClr val="FF0000"/>
                  </a:solidFill>
                  <a:round/>
                  <a:headEnd/>
                  <a:tailEnd/>
                </a:ln>
                <a:solidFill>
                  <a:srgbClr val="000000"/>
                </a:solidFill>
                <a:effectLst>
                  <a:outerShdw dist="35921" dir="2700000" algn="ctr" rotWithShape="0">
                    <a:srgbClr val="990000"/>
                  </a:outerShdw>
                </a:effectLst>
                <a:latin typeface="Informal Roman"/>
              </a:rPr>
              <a:t>German Machine Gun Nest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DVD_047"/>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DVD_050"/>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PDVD_051"/>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DVD_053"/>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3795" name="WordArt 3"/>
          <p:cNvSpPr>
            <a:spLocks noChangeArrowheads="1" noChangeShapeType="1" noTextEdit="1"/>
          </p:cNvSpPr>
          <p:nvPr/>
        </p:nvSpPr>
        <p:spPr bwMode="auto">
          <a:xfrm>
            <a:off x="1295400" y="381000"/>
            <a:ext cx="6553200" cy="6858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a:outerShdw dist="35921" dir="2700000" algn="ctr" rotWithShape="0">
                    <a:srgbClr val="C0C0C0">
                      <a:alpha val="80000"/>
                    </a:srgbClr>
                  </a:outerShdw>
                </a:effectLst>
                <a:latin typeface="Haettenschweiler"/>
              </a:rPr>
              <a:t>Concertina Wire</a:t>
            </a:r>
          </a:p>
        </p:txBody>
      </p:sp>
      <p:sp>
        <p:nvSpPr>
          <p:cNvPr id="33796" name="AutoShape 4"/>
          <p:cNvSpPr>
            <a:spLocks noChangeArrowheads="1"/>
          </p:cNvSpPr>
          <p:nvPr/>
        </p:nvSpPr>
        <p:spPr bwMode="auto">
          <a:xfrm rot="3625855">
            <a:off x="6581775" y="798513"/>
            <a:ext cx="609600" cy="1981200"/>
          </a:xfrm>
          <a:prstGeom prst="downArrow">
            <a:avLst>
              <a:gd name="adj1" fmla="val 50000"/>
              <a:gd name="adj2" fmla="val 81250"/>
            </a:avLst>
          </a:prstGeom>
          <a:gradFill rotWithShape="1">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vert="eaVert" wrap="none" anchor="ct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50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5181600"/>
            <a:ext cx="8610600" cy="1143000"/>
          </a:xfrm>
        </p:spPr>
        <p:txBody>
          <a:bodyPr/>
          <a:lstStyle/>
          <a:p>
            <a:r>
              <a:rPr lang="en-US" sz="6600" dirty="0" smtClean="0">
                <a:latin typeface="Chiller" pitchFamily="82" charset="0"/>
              </a:rPr>
              <a:t>Click on the picture to watch a clip of “Saving Private Ryan.”</a:t>
            </a:r>
            <a:endParaRPr lang="en-US" sz="6600" dirty="0">
              <a:latin typeface="Chiller" pitchFamily="82" charset="0"/>
            </a:endParaRPr>
          </a:p>
        </p:txBody>
      </p:sp>
      <p:pic>
        <p:nvPicPr>
          <p:cNvPr id="72706" name="Picture 2" descr="http://notquiteamerican.files.wordpress.com/2008/05/saving_private_ryan_ver2.jpg">
            <a:hlinkClick r:id="rId2"/>
          </p:cNvPr>
          <p:cNvPicPr>
            <a:picLocks noChangeAspect="1" noChangeArrowheads="1"/>
          </p:cNvPicPr>
          <p:nvPr/>
        </p:nvPicPr>
        <p:blipFill>
          <a:blip r:embed="rId3" cstate="print"/>
          <a:srcRect/>
          <a:stretch>
            <a:fillRect/>
          </a:stretch>
        </p:blipFill>
        <p:spPr bwMode="auto">
          <a:xfrm>
            <a:off x="304800" y="228600"/>
            <a:ext cx="8458200" cy="44196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0"/>
            <a:ext cx="8382000" cy="923330"/>
          </a:xfrm>
          <a:prstGeom prst="rect">
            <a:avLst/>
          </a:prstGeom>
          <a:noFill/>
        </p:spPr>
        <p:txBody>
          <a:bodyPr wrap="squar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Operation fortitude </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Box 4"/>
          <p:cNvSpPr txBox="1"/>
          <p:nvPr/>
        </p:nvSpPr>
        <p:spPr>
          <a:xfrm>
            <a:off x="228600" y="914400"/>
            <a:ext cx="5105400" cy="5847755"/>
          </a:xfrm>
          <a:prstGeom prst="rect">
            <a:avLst/>
          </a:prstGeom>
          <a:noFill/>
        </p:spPr>
        <p:txBody>
          <a:bodyPr wrap="square" rtlCol="0">
            <a:spAutoFit/>
          </a:bodyPr>
          <a:lstStyle/>
          <a:p>
            <a:pPr>
              <a:buFont typeface="Wingdings" pitchFamily="2" charset="2"/>
              <a:buChar char="ü"/>
            </a:pPr>
            <a:r>
              <a:rPr lang="en-US" sz="1700" dirty="0" smtClean="0"/>
              <a:t>“Operation Fortitude” was the codename for the Allied attempt at getting the Germans to believe the invasion of France was going to occur: either in Norway (“Fortitude North”) or at Pas de Calais (“Fortitude South.”)</a:t>
            </a:r>
          </a:p>
          <a:p>
            <a:pPr>
              <a:buFont typeface="Wingdings" pitchFamily="2" charset="2"/>
              <a:buChar char="ü"/>
            </a:pPr>
            <a:r>
              <a:rPr lang="en-US" sz="1700" dirty="0" smtClean="0"/>
              <a:t>Fake equipment, such as inflatable rubber tanks, plywood artillery, and dummy planes were constructed and placed in areas to misdirect the Germans.</a:t>
            </a:r>
          </a:p>
          <a:p>
            <a:pPr>
              <a:buFont typeface="Wingdings" pitchFamily="2" charset="2"/>
              <a:buChar char="ü"/>
            </a:pPr>
            <a:r>
              <a:rPr lang="en-US" sz="1700" dirty="0" smtClean="0"/>
              <a:t>Fake information was “leaked.”</a:t>
            </a:r>
          </a:p>
          <a:p>
            <a:pPr>
              <a:buFont typeface="Wingdings" pitchFamily="2" charset="2"/>
              <a:buChar char="ü"/>
            </a:pPr>
            <a:r>
              <a:rPr lang="en-US" sz="1700" dirty="0" smtClean="0"/>
              <a:t>The Allies used double agents to send false information to the Germans.</a:t>
            </a:r>
          </a:p>
          <a:p>
            <a:pPr>
              <a:buFont typeface="Wingdings" pitchFamily="2" charset="2"/>
              <a:buChar char="ü"/>
            </a:pPr>
            <a:r>
              <a:rPr lang="en-US" sz="1700" dirty="0" smtClean="0"/>
              <a:t>The FUSAG (First United States Army Group) was invented and “placed” in Dover.  General George Patton was given “command” of this group.</a:t>
            </a:r>
          </a:p>
          <a:p>
            <a:pPr>
              <a:buFont typeface="Wingdings" pitchFamily="2" charset="2"/>
              <a:buChar char="ü"/>
            </a:pPr>
            <a:r>
              <a:rPr lang="en-US" sz="1700" dirty="0" smtClean="0"/>
              <a:t>“Operation Fortitude” was a huge success.  Based on information gathered from breaking the German’s Enigma code, the Germans bought into the fake.  Even when the Allies were invading Normandy, the Germans thought the invasion of Normandy was a fake for the “real invasion” at Pas de Calais.</a:t>
            </a:r>
            <a:endParaRPr lang="en-US" sz="1700" dirty="0"/>
          </a:p>
        </p:txBody>
      </p:sp>
      <p:pic>
        <p:nvPicPr>
          <p:cNvPr id="64514" name="Picture 2" descr="File:DummyShermanTank.jpg">
            <a:hlinkClick r:id="rId2"/>
          </p:cNvPr>
          <p:cNvPicPr>
            <a:picLocks noChangeAspect="1" noChangeArrowheads="1"/>
          </p:cNvPicPr>
          <p:nvPr/>
        </p:nvPicPr>
        <p:blipFill>
          <a:blip r:embed="rId3" cstate="print"/>
          <a:srcRect/>
          <a:stretch>
            <a:fillRect/>
          </a:stretch>
        </p:blipFill>
        <p:spPr bwMode="auto">
          <a:xfrm>
            <a:off x="5334000" y="914400"/>
            <a:ext cx="3600450" cy="1905000"/>
          </a:xfrm>
          <a:prstGeom prst="rect">
            <a:avLst/>
          </a:prstGeom>
          <a:noFill/>
        </p:spPr>
      </p:pic>
      <p:pic>
        <p:nvPicPr>
          <p:cNvPr id="64516" name="Picture 4" descr="http://upload.wikimedia.org/wikipedia/commons/thumb/3/3c/Dummy_aircraft_-_Oct._1943.jpg/200px-Dummy_aircraft_-_Oct._1943.jpg"/>
          <p:cNvPicPr>
            <a:picLocks noChangeAspect="1" noChangeArrowheads="1"/>
          </p:cNvPicPr>
          <p:nvPr/>
        </p:nvPicPr>
        <p:blipFill>
          <a:blip r:embed="rId4" cstate="print"/>
          <a:srcRect/>
          <a:stretch>
            <a:fillRect/>
          </a:stretch>
        </p:blipFill>
        <p:spPr bwMode="auto">
          <a:xfrm>
            <a:off x="5334000" y="2895600"/>
            <a:ext cx="3618129" cy="1905000"/>
          </a:xfrm>
          <a:prstGeom prst="rect">
            <a:avLst/>
          </a:prstGeom>
          <a:noFill/>
        </p:spPr>
      </p:pic>
      <p:pic>
        <p:nvPicPr>
          <p:cNvPr id="64518" name="Picture 6" descr="http://images.wikia.com/turtledove/images/7/76/Patton.jpg"/>
          <p:cNvPicPr>
            <a:picLocks noChangeAspect="1" noChangeArrowheads="1"/>
          </p:cNvPicPr>
          <p:nvPr/>
        </p:nvPicPr>
        <p:blipFill>
          <a:blip r:embed="rId5" cstate="print"/>
          <a:srcRect/>
          <a:stretch>
            <a:fillRect/>
          </a:stretch>
        </p:blipFill>
        <p:spPr bwMode="auto">
          <a:xfrm>
            <a:off x="5334000" y="4876800"/>
            <a:ext cx="3657600" cy="182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p:cTn id="7" dur="500" fill="hold"/>
                                        <p:tgtEl>
                                          <p:spTgt spid="64514"/>
                                        </p:tgtEl>
                                        <p:attrNameLst>
                                          <p:attrName>ppt_w</p:attrName>
                                        </p:attrNameLst>
                                      </p:cBhvr>
                                      <p:tavLst>
                                        <p:tav tm="0">
                                          <p:val>
                                            <p:fltVal val="0"/>
                                          </p:val>
                                        </p:tav>
                                        <p:tav tm="100000">
                                          <p:val>
                                            <p:strVal val="#ppt_w"/>
                                          </p:val>
                                        </p:tav>
                                      </p:tavLst>
                                    </p:anim>
                                    <p:anim calcmode="lin" valueType="num">
                                      <p:cBhvr>
                                        <p:cTn id="8" dur="500" fill="hold"/>
                                        <p:tgtEl>
                                          <p:spTgt spid="64514"/>
                                        </p:tgtEl>
                                        <p:attrNameLst>
                                          <p:attrName>ppt_h</p:attrName>
                                        </p:attrNameLst>
                                      </p:cBhvr>
                                      <p:tavLst>
                                        <p:tav tm="0">
                                          <p:val>
                                            <p:fltVal val="0"/>
                                          </p:val>
                                        </p:tav>
                                        <p:tav tm="100000">
                                          <p:val>
                                            <p:strVal val="#ppt_h"/>
                                          </p:val>
                                        </p:tav>
                                      </p:tavLst>
                                    </p:anim>
                                    <p:animEffect transition="in" filter="fade">
                                      <p:cBhvr>
                                        <p:cTn id="9" dur="500"/>
                                        <p:tgtEl>
                                          <p:spTgt spid="645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4516"/>
                                        </p:tgtEl>
                                        <p:attrNameLst>
                                          <p:attrName>style.visibility</p:attrName>
                                        </p:attrNameLst>
                                      </p:cBhvr>
                                      <p:to>
                                        <p:strVal val="visible"/>
                                      </p:to>
                                    </p:set>
                                    <p:anim calcmode="lin" valueType="num">
                                      <p:cBhvr>
                                        <p:cTn id="14" dur="500" fill="hold"/>
                                        <p:tgtEl>
                                          <p:spTgt spid="64516"/>
                                        </p:tgtEl>
                                        <p:attrNameLst>
                                          <p:attrName>ppt_w</p:attrName>
                                        </p:attrNameLst>
                                      </p:cBhvr>
                                      <p:tavLst>
                                        <p:tav tm="0">
                                          <p:val>
                                            <p:fltVal val="0"/>
                                          </p:val>
                                        </p:tav>
                                        <p:tav tm="100000">
                                          <p:val>
                                            <p:strVal val="#ppt_w"/>
                                          </p:val>
                                        </p:tav>
                                      </p:tavLst>
                                    </p:anim>
                                    <p:anim calcmode="lin" valueType="num">
                                      <p:cBhvr>
                                        <p:cTn id="15" dur="500" fill="hold"/>
                                        <p:tgtEl>
                                          <p:spTgt spid="64516"/>
                                        </p:tgtEl>
                                        <p:attrNameLst>
                                          <p:attrName>ppt_h</p:attrName>
                                        </p:attrNameLst>
                                      </p:cBhvr>
                                      <p:tavLst>
                                        <p:tav tm="0">
                                          <p:val>
                                            <p:fltVal val="0"/>
                                          </p:val>
                                        </p:tav>
                                        <p:tav tm="100000">
                                          <p:val>
                                            <p:strVal val="#ppt_h"/>
                                          </p:val>
                                        </p:tav>
                                      </p:tavLst>
                                    </p:anim>
                                    <p:animEffect transition="in" filter="fade">
                                      <p:cBhvr>
                                        <p:cTn id="16" dur="500"/>
                                        <p:tgtEl>
                                          <p:spTgt spid="645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4518"/>
                                        </p:tgtEl>
                                        <p:attrNameLst>
                                          <p:attrName>style.visibility</p:attrName>
                                        </p:attrNameLst>
                                      </p:cBhvr>
                                      <p:to>
                                        <p:strVal val="visible"/>
                                      </p:to>
                                    </p:set>
                                    <p:anim calcmode="lin" valueType="num">
                                      <p:cBhvr>
                                        <p:cTn id="21" dur="500" fill="hold"/>
                                        <p:tgtEl>
                                          <p:spTgt spid="64518"/>
                                        </p:tgtEl>
                                        <p:attrNameLst>
                                          <p:attrName>ppt_w</p:attrName>
                                        </p:attrNameLst>
                                      </p:cBhvr>
                                      <p:tavLst>
                                        <p:tav tm="0">
                                          <p:val>
                                            <p:fltVal val="0"/>
                                          </p:val>
                                        </p:tav>
                                        <p:tav tm="100000">
                                          <p:val>
                                            <p:strVal val="#ppt_w"/>
                                          </p:val>
                                        </p:tav>
                                      </p:tavLst>
                                    </p:anim>
                                    <p:anim calcmode="lin" valueType="num">
                                      <p:cBhvr>
                                        <p:cTn id="22" dur="500" fill="hold"/>
                                        <p:tgtEl>
                                          <p:spTgt spid="64518"/>
                                        </p:tgtEl>
                                        <p:attrNameLst>
                                          <p:attrName>ppt_h</p:attrName>
                                        </p:attrNameLst>
                                      </p:cBhvr>
                                      <p:tavLst>
                                        <p:tav tm="0">
                                          <p:val>
                                            <p:fltVal val="0"/>
                                          </p:val>
                                        </p:tav>
                                        <p:tav tm="100000">
                                          <p:val>
                                            <p:strVal val="#ppt_h"/>
                                          </p:val>
                                        </p:tav>
                                      </p:tavLst>
                                    </p:anim>
                                    <p:animEffect transition="in" filter="fade">
                                      <p:cBhvr>
                                        <p:cTn id="23" dur="500"/>
                                        <p:tgtEl>
                                          <p:spTgt spid="64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l="43923" t="52321" r="26232" b="34225"/>
          <a:stretch>
            <a:fillRect/>
          </a:stretch>
        </p:blipFill>
        <p:spPr bwMode="auto">
          <a:xfrm>
            <a:off x="152399" y="228600"/>
            <a:ext cx="4419601" cy="3429000"/>
          </a:xfrm>
          <a:prstGeom prst="rect">
            <a:avLst/>
          </a:prstGeom>
          <a:noFill/>
          <a:ln w="9525">
            <a:noFill/>
            <a:miter lim="800000"/>
            <a:headEnd/>
            <a:tailEnd/>
          </a:ln>
        </p:spPr>
      </p:pic>
      <p:sp>
        <p:nvSpPr>
          <p:cNvPr id="4" name="TextBox 3"/>
          <p:cNvSpPr txBox="1"/>
          <p:nvPr/>
        </p:nvSpPr>
        <p:spPr>
          <a:xfrm>
            <a:off x="228600" y="3810000"/>
            <a:ext cx="4343400" cy="2862322"/>
          </a:xfrm>
          <a:prstGeom prst="rect">
            <a:avLst/>
          </a:prstGeom>
          <a:solidFill>
            <a:srgbClr val="C00000"/>
          </a:solidFill>
        </p:spPr>
        <p:txBody>
          <a:bodyPr wrap="square" rtlCol="0">
            <a:spAutoFit/>
          </a:bodyPr>
          <a:lstStyle/>
          <a:p>
            <a:pPr algn="just">
              <a:buFont typeface="Wingdings" pitchFamily="2" charset="2"/>
              <a:buChar char="ü"/>
            </a:pPr>
            <a:r>
              <a:rPr lang="en-US" dirty="0" smtClean="0">
                <a:solidFill>
                  <a:schemeClr val="bg1"/>
                </a:solidFill>
              </a:rPr>
              <a:t>June 6, 1944</a:t>
            </a:r>
          </a:p>
          <a:p>
            <a:pPr algn="just">
              <a:buFont typeface="Wingdings" pitchFamily="2" charset="2"/>
              <a:buChar char="ü"/>
            </a:pPr>
            <a:r>
              <a:rPr lang="en-US" dirty="0" smtClean="0">
                <a:solidFill>
                  <a:schemeClr val="bg1"/>
                </a:solidFill>
              </a:rPr>
              <a:t>The largest amphibious (sea borne) invasion in human history.</a:t>
            </a:r>
          </a:p>
          <a:p>
            <a:pPr algn="just">
              <a:buFont typeface="Wingdings" pitchFamily="2" charset="2"/>
              <a:buChar char="ü"/>
            </a:pPr>
            <a:r>
              <a:rPr lang="en-US" dirty="0" smtClean="0">
                <a:solidFill>
                  <a:schemeClr val="bg1"/>
                </a:solidFill>
              </a:rPr>
              <a:t>The “D” in “D-Day” doesn’t really stand for anything.</a:t>
            </a:r>
          </a:p>
          <a:p>
            <a:pPr algn="just">
              <a:buFont typeface="Wingdings" pitchFamily="2" charset="2"/>
              <a:buChar char="ü"/>
            </a:pPr>
            <a:r>
              <a:rPr lang="en-US" dirty="0" smtClean="0">
                <a:solidFill>
                  <a:schemeClr val="bg1"/>
                </a:solidFill>
              </a:rPr>
              <a:t>On “D-Day,”  over 175,000 troops were dropped off from over 5,000 ships.</a:t>
            </a:r>
          </a:p>
          <a:p>
            <a:pPr algn="just">
              <a:buFont typeface="Wingdings" pitchFamily="2" charset="2"/>
              <a:buChar char="ü"/>
            </a:pPr>
            <a:r>
              <a:rPr lang="en-US" dirty="0" smtClean="0">
                <a:solidFill>
                  <a:schemeClr val="bg1"/>
                </a:solidFill>
              </a:rPr>
              <a:t>Eventually, almost 3 million soldiers crossed the English Channel from England to Normandy Beach.</a:t>
            </a:r>
            <a:endParaRPr lang="en-US" dirty="0">
              <a:solidFill>
                <a:schemeClr val="bg1"/>
              </a:solidFill>
            </a:endParaRPr>
          </a:p>
        </p:txBody>
      </p:sp>
      <p:pic>
        <p:nvPicPr>
          <p:cNvPr id="70658" name="Picture 2" descr="http://upload.wikimedia.org/wikipedia/commons/6/66/NormandySupply_edit.jpg"/>
          <p:cNvPicPr>
            <a:picLocks noChangeAspect="1" noChangeArrowheads="1"/>
          </p:cNvPicPr>
          <p:nvPr/>
        </p:nvPicPr>
        <p:blipFill>
          <a:blip r:embed="rId3" cstate="print"/>
          <a:srcRect/>
          <a:stretch>
            <a:fillRect/>
          </a:stretch>
        </p:blipFill>
        <p:spPr bwMode="auto">
          <a:xfrm>
            <a:off x="4724400" y="152400"/>
            <a:ext cx="4228571" cy="65532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d-day map"/>
          <p:cNvPicPr>
            <a:picLocks noChangeAspect="1" noChangeArrowheads="1"/>
          </p:cNvPicPr>
          <p:nvPr/>
        </p:nvPicPr>
        <p:blipFill>
          <a:blip r:embed="rId2" cstate="print"/>
          <a:srcRect t="7130" r="10364" b="48485"/>
          <a:stretch>
            <a:fillRect/>
          </a:stretch>
        </p:blipFill>
        <p:spPr bwMode="auto">
          <a:xfrm>
            <a:off x="0" y="0"/>
            <a:ext cx="9144000" cy="6858000"/>
          </a:xfrm>
          <a:prstGeom prst="rect">
            <a:avLst/>
          </a:prstGeom>
          <a:noFill/>
        </p:spPr>
      </p:pic>
      <p:sp>
        <p:nvSpPr>
          <p:cNvPr id="54277" name="WordArt 5"/>
          <p:cNvSpPr>
            <a:spLocks noChangeArrowheads="1" noChangeShapeType="1" noTextEdit="1"/>
          </p:cNvSpPr>
          <p:nvPr/>
        </p:nvSpPr>
        <p:spPr bwMode="auto">
          <a:xfrm>
            <a:off x="457200" y="2667000"/>
            <a:ext cx="2009775" cy="47625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00FF"/>
                </a:solidFill>
                <a:effectLst>
                  <a:outerShdw dist="35921" dir="2700000" algn="ctr" rotWithShape="0">
                    <a:srgbClr val="C0C0C0">
                      <a:alpha val="80000"/>
                    </a:srgbClr>
                  </a:outerShdw>
                </a:effectLst>
                <a:latin typeface="Haettenschweiler"/>
              </a:rPr>
              <a:t>Great success</a:t>
            </a:r>
          </a:p>
        </p:txBody>
      </p:sp>
      <p:sp>
        <p:nvSpPr>
          <p:cNvPr id="54278" name="WordArt 6"/>
          <p:cNvSpPr>
            <a:spLocks noChangeArrowheads="1" noChangeShapeType="1" noTextEdit="1"/>
          </p:cNvSpPr>
          <p:nvPr/>
        </p:nvSpPr>
        <p:spPr bwMode="auto">
          <a:xfrm>
            <a:off x="1752600" y="3429000"/>
            <a:ext cx="2009775" cy="47625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FF0000"/>
                </a:solidFill>
                <a:effectLst>
                  <a:outerShdw dist="35921" dir="2700000" algn="ctr" rotWithShape="0">
                    <a:srgbClr val="C0C0C0">
                      <a:alpha val="80000"/>
                    </a:srgbClr>
                  </a:outerShdw>
                </a:effectLst>
                <a:latin typeface="Haettenschweiler"/>
              </a:rPr>
              <a:t>Bloody Omaha</a:t>
            </a:r>
          </a:p>
        </p:txBody>
      </p:sp>
      <p:sp>
        <p:nvSpPr>
          <p:cNvPr id="54279" name="WordArt 7"/>
          <p:cNvSpPr>
            <a:spLocks noChangeArrowheads="1" noChangeShapeType="1" noTextEdit="1"/>
          </p:cNvSpPr>
          <p:nvPr/>
        </p:nvSpPr>
        <p:spPr bwMode="auto">
          <a:xfrm>
            <a:off x="4267200" y="3505200"/>
            <a:ext cx="2819400" cy="47625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8000"/>
                </a:solidFill>
                <a:effectLst>
                  <a:outerShdw dist="35921" dir="2700000" algn="ctr" rotWithShape="0">
                    <a:srgbClr val="C0C0C0">
                      <a:alpha val="80000"/>
                    </a:srgbClr>
                  </a:outerShdw>
                </a:effectLst>
                <a:latin typeface="Haettenschweiler"/>
              </a:rPr>
              <a:t>Good success</a:t>
            </a:r>
          </a:p>
        </p:txBody>
      </p:sp>
      <p:pic>
        <p:nvPicPr>
          <p:cNvPr id="8" name="Picture 2"/>
          <p:cNvPicPr>
            <a:picLocks noChangeAspect="1" noChangeArrowheads="1"/>
          </p:cNvPicPr>
          <p:nvPr/>
        </p:nvPicPr>
        <p:blipFill>
          <a:blip r:embed="rId3" cstate="print"/>
          <a:srcRect l="43923" t="65775" r="26232" b="17929"/>
          <a:stretch>
            <a:fillRect/>
          </a:stretch>
        </p:blipFill>
        <p:spPr bwMode="auto">
          <a:xfrm>
            <a:off x="3733800" y="4827640"/>
            <a:ext cx="5257800" cy="18779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l="3765" t="25882" r="19059" b="10588"/>
          <a:stretch>
            <a:fillRect/>
          </a:stretch>
        </p:blipFill>
        <p:spPr bwMode="auto">
          <a:xfrm>
            <a:off x="0" y="0"/>
            <a:ext cx="914117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p:txBody>
          <a:bodyPr/>
          <a:lstStyle/>
          <a:p>
            <a:endParaRPr lang="en-US"/>
          </a:p>
        </p:txBody>
      </p:sp>
      <p:sp>
        <p:nvSpPr>
          <p:cNvPr id="38915" name="Rectangle 3"/>
          <p:cNvSpPr>
            <a:spLocks noGrp="1" noChangeArrowheads="1"/>
          </p:cNvSpPr>
          <p:nvPr>
            <p:ph type="subTitle" idx="1"/>
          </p:nvPr>
        </p:nvSpPr>
        <p:spPr/>
        <p:txBody>
          <a:bodyPr/>
          <a:lstStyle/>
          <a:p>
            <a:endParaRPr lang="en-US"/>
          </a:p>
        </p:txBody>
      </p:sp>
      <p:pic>
        <p:nvPicPr>
          <p:cNvPr id="38916" name="Picture 4" descr="Pictures 1st Quarter 1795"/>
          <p:cNvPicPr>
            <a:picLocks noChangeAspect="1" noChangeArrowheads="1"/>
          </p:cNvPicPr>
          <p:nvPr/>
        </p:nvPicPr>
        <p:blipFill>
          <a:blip r:embed="rId2" cstate="print"/>
          <a:srcRect/>
          <a:stretch>
            <a:fillRect/>
          </a:stretch>
        </p:blipFill>
        <p:spPr bwMode="auto">
          <a:xfrm>
            <a:off x="-1930400" y="-1447800"/>
            <a:ext cx="13004800" cy="97536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en-US"/>
          </a:p>
        </p:txBody>
      </p:sp>
      <p:sp>
        <p:nvSpPr>
          <p:cNvPr id="39939" name="Rectangle 3"/>
          <p:cNvSpPr>
            <a:spLocks noGrp="1" noChangeArrowheads="1"/>
          </p:cNvSpPr>
          <p:nvPr>
            <p:ph type="body" idx="1"/>
          </p:nvPr>
        </p:nvSpPr>
        <p:spPr/>
        <p:txBody>
          <a:bodyPr/>
          <a:lstStyle/>
          <a:p>
            <a:endParaRPr lang="en-US"/>
          </a:p>
        </p:txBody>
      </p:sp>
      <p:pic>
        <p:nvPicPr>
          <p:cNvPr id="39940" name="Picture 4" descr="Pictures 1st Quarter 1796"/>
          <p:cNvPicPr>
            <a:picLocks noChangeAspect="1" noChangeArrowheads="1"/>
          </p:cNvPicPr>
          <p:nvPr/>
        </p:nvPicPr>
        <p:blipFill>
          <a:blip r:embed="rId2" cstate="print"/>
          <a:srcRect/>
          <a:stretch>
            <a:fillRect/>
          </a:stretch>
        </p:blipFill>
        <p:spPr bwMode="auto">
          <a:xfrm>
            <a:off x="-1930400" y="-1447800"/>
            <a:ext cx="13004800" cy="97536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7133</TotalTime>
  <Words>647</Words>
  <Application>Microsoft Office PowerPoint</Application>
  <PresentationFormat>On-screen Show (4:3)</PresentationFormat>
  <Paragraphs>54</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Click on the picture to watch a clip of “Saving Private Ryan.”</vt:lpstr>
    </vt:vector>
  </TitlesOfParts>
  <Company>Gateway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Morris</dc:creator>
  <cp:lastModifiedBy>Timothy Morris</cp:lastModifiedBy>
  <cp:revision>101</cp:revision>
  <dcterms:created xsi:type="dcterms:W3CDTF">2007-05-08T00:08:27Z</dcterms:created>
  <dcterms:modified xsi:type="dcterms:W3CDTF">2013-04-12T01:38:30Z</dcterms:modified>
</cp:coreProperties>
</file>